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17"/>
  </p:notesMasterIdLst>
  <p:sldIdLst>
    <p:sldId id="274" r:id="rId5"/>
    <p:sldId id="312" r:id="rId6"/>
    <p:sldId id="318" r:id="rId7"/>
    <p:sldId id="313" r:id="rId8"/>
    <p:sldId id="321" r:id="rId9"/>
    <p:sldId id="314" r:id="rId10"/>
    <p:sldId id="315" r:id="rId11"/>
    <p:sldId id="320" r:id="rId12"/>
    <p:sldId id="319" r:id="rId13"/>
    <p:sldId id="322" r:id="rId14"/>
    <p:sldId id="317" r:id="rId15"/>
    <p:sldId id="31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03" d="100"/>
          <a:sy n="103" d="100"/>
        </p:scale>
        <p:origin x="12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2D01-22B9-C64A-5F9C-905C5E182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F337D-D5C1-BB7D-5343-1789F6630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CED2F-F364-7858-A6CB-BAE5C874D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68D7C-F33E-FF07-70A4-90471210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6F68E-2557-8F1A-A8D9-8A7B1097D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88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AA21-0D2A-4911-B7B3-6FA86D9D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A0EF84-E376-6ADE-BE17-46466419F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3E024-0311-41E9-0E3C-4C6D93A6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D15C5-358B-ECB9-118E-8CCACDB3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F4C64-D8F4-1388-EC73-753A1F0D6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9855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5C0AD8-2D96-9953-629C-6A8009327E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F6544-DF7D-1FAE-8B16-04A5968AD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506C6-9663-60DB-7410-DB1DF71A4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2FAC4-805E-F0EB-C78C-669775C9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FD59D-A249-A844-6DC7-FBC2637A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4016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1D23D-D1DE-4513-9944-23997E8C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3B91B-9005-A1AF-6CC2-8D3BE2755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7D6B2-1D19-DBC0-073D-19F80BD2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7067D-22B5-6345-07E3-42F7498B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E3D49-AF29-5AE5-C6A2-3C33B169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5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1055-3372-8323-437E-B82AB2F1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206F7-10D1-DB7A-CDD0-DE8F5AC41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7ECA3-30F4-773A-BA39-DEC9B1AC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32F7E-B353-F7F3-1FBA-27A1E1A7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53A29-7F1E-7E24-DFB1-43604686E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686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57593-E2C8-522F-E03E-E2C531D3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6969F-C36C-0C36-8FE6-5404A03AB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BD0CD-6E5E-6778-67A1-6266F1334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333C6-0615-D2AF-DC4C-098EB5DE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DA292-E773-7694-2728-BBC25580A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9C4D8-254F-E929-4552-A50F8B8E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5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5A4E1-DA87-3052-A1D8-72689576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F77AE-F5F5-0540-C7E8-2AEC3F6EC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79291-91EF-F63E-9CE5-4CC982AB1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1B09D0-9D77-80B5-1CFB-DE22A7E353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4CF87A-B663-A04E-ADB4-63ED68C4E9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210846-A14A-EF21-4726-B656BA7EC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EC25D7-A793-3E73-A37F-BB6A528F5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C0C4DA-E9B5-2937-7BC6-CD38EA99A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35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34944-CCC3-8107-E879-56A9CDC9F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D83ACA-B67C-BF16-7548-173B630B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EB829-2348-A4F0-CFA5-3658ED6DC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502E6-60E8-9854-8068-469E6225D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49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1A722E-6135-2936-766E-D431A6C0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CA0384-7282-2579-F222-DB05D16E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2A9C8-C50D-C7D5-3149-52F24BB06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803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4828-764C-A746-602E-3B91CF9F2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692D9-85C1-C1F7-DFBB-D4535C09D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B2295-EFB1-1EC4-24D4-F39E7682C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1B9FA-D54F-7FA7-F31C-7AA41B09D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885A8-548A-BCAD-722E-A7BF1B94A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E1848-A82A-6BDA-0F6C-F432AD5D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113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B432-4E0A-7F71-72F9-9F2DEFC13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0C003A-3498-514E-861C-2022D9547A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F384A-0A04-84A0-FA6B-E09B72C85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AB820-03B9-8565-B13B-61A6A61FD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43D49B-7C0E-DC43-0B6F-03139394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32749-3127-A1AC-17C8-06AF465DF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3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3FC862-2EBB-8361-FEAD-13C4753D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A68FF-8EA4-0281-F02E-2489EB69D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9461A-5F02-E30C-251C-641FA1E3FC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05D57-C133-5566-524B-B223D967A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7CAA0-C7A9-261E-C843-39F81DFC7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05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it-IT" sz="5400" b="1"/>
              <a:t>Determinare  similaritatii dintre imagini</a:t>
            </a:r>
            <a:endParaRPr lang="en-US" sz="54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b="1" err="1"/>
              <a:t>Modrea</a:t>
            </a:r>
            <a:r>
              <a:rPr lang="en-US" b="1"/>
              <a:t> Elena</a:t>
            </a:r>
          </a:p>
          <a:p>
            <a:pPr algn="l"/>
            <a:r>
              <a:rPr lang="en-US" b="1"/>
              <a:t>David Rebeca</a:t>
            </a:r>
          </a:p>
          <a:p>
            <a:pPr algn="l"/>
            <a:r>
              <a:rPr lang="en-US" b="1" err="1"/>
              <a:t>Grupa</a:t>
            </a:r>
            <a:r>
              <a:rPr lang="en-US" b="1"/>
              <a:t> 30233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1" r="1982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0524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680C-7FAD-E332-AC18-38973C2FA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383" y="154176"/>
            <a:ext cx="10515600" cy="1325563"/>
          </a:xfrm>
        </p:spPr>
        <p:txBody>
          <a:bodyPr/>
          <a:lstStyle/>
          <a:p>
            <a:r>
              <a:rPr lang="en-US" dirty="0" err="1"/>
              <a:t>Rezultate</a:t>
            </a:r>
            <a:r>
              <a:rPr lang="en-US" dirty="0"/>
              <a:t> </a:t>
            </a:r>
            <a:r>
              <a:rPr lang="en-US" dirty="0" err="1"/>
              <a:t>metoda</a:t>
            </a:r>
            <a:r>
              <a:rPr lang="en-US" dirty="0"/>
              <a:t> 3.2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5E455D0-DEC1-3C5F-58FC-FFF826721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081" y="3644897"/>
            <a:ext cx="7015707" cy="247670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EA713F-F30D-B065-7CE8-84465546E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142" y="1283542"/>
            <a:ext cx="7161599" cy="2145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AB1C6F-5B3F-6560-F8F0-005D83505B2F}"/>
              </a:ext>
            </a:extLst>
          </p:cNvPr>
          <p:cNvSpPr txBox="1"/>
          <p:nvPr/>
        </p:nvSpPr>
        <p:spPr>
          <a:xfrm>
            <a:off x="1222310" y="222992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  <a:r>
              <a:rPr lang="en-US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3C581-F91E-F726-FDAE-99BA2271AE95}"/>
              </a:ext>
            </a:extLst>
          </p:cNvPr>
          <p:cNvSpPr txBox="1"/>
          <p:nvPr/>
        </p:nvSpPr>
        <p:spPr>
          <a:xfrm>
            <a:off x="1121445" y="4404049"/>
            <a:ext cx="1047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99914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D8F2A4-67E5-8F25-D608-4ADB37C13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9392" y="211482"/>
            <a:ext cx="8699241" cy="304388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7D36D1D-5E42-E54C-64EA-D863E6E8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61" y="3351063"/>
            <a:ext cx="8688372" cy="319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4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924BE5-6A9E-F718-264F-F5F97D5A7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5850" y="620785"/>
            <a:ext cx="6280095" cy="5443765"/>
          </a:xfrm>
        </p:spPr>
      </p:pic>
    </p:spTree>
    <p:extLst>
      <p:ext uri="{BB962C8B-B14F-4D97-AF65-F5344CB8AC3E}">
        <p14:creationId xmlns:p14="http://schemas.microsoft.com/office/powerpoint/2010/main" val="4040841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9BFA-452E-6DC4-19A4-34349489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METODA 1 – Mean Squared Error (MSE)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DAE28-D447-4B56-18ED-FC440EC34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004" y="1974716"/>
            <a:ext cx="11029615" cy="157844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Metoda</a:t>
            </a:r>
            <a:r>
              <a:rPr lang="en-US" dirty="0"/>
              <a:t> MSE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metoda</a:t>
            </a:r>
            <a:r>
              <a:rPr lang="en-US" dirty="0"/>
              <a:t> </a:t>
            </a:r>
            <a:r>
              <a:rPr lang="en-US" dirty="0" err="1"/>
              <a:t>clasica</a:t>
            </a:r>
            <a:r>
              <a:rPr lang="en-US" dirty="0"/>
              <a:t> care </a:t>
            </a:r>
            <a:r>
              <a:rPr lang="en-US" dirty="0" err="1"/>
              <a:t>foloseste</a:t>
            </a:r>
            <a:r>
              <a:rPr lang="en-US" dirty="0"/>
              <a:t> o </a:t>
            </a:r>
            <a:r>
              <a:rPr lang="en-US" dirty="0" err="1"/>
              <a:t>abordare</a:t>
            </a:r>
            <a:r>
              <a:rPr lang="en-US" dirty="0"/>
              <a:t> </a:t>
            </a:r>
            <a:r>
              <a:rPr lang="en-US" dirty="0" err="1"/>
              <a:t>naiva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compara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.</a:t>
            </a:r>
          </a:p>
          <a:p>
            <a:r>
              <a:rPr lang="en-US" dirty="0"/>
              <a:t>MSE se </a:t>
            </a:r>
            <a:r>
              <a:rPr lang="en-US" dirty="0" err="1"/>
              <a:t>rezuma</a:t>
            </a:r>
            <a:r>
              <a:rPr lang="en-US" dirty="0"/>
              <a:t> la a </a:t>
            </a:r>
            <a:r>
              <a:rPr lang="en-US" dirty="0" err="1"/>
              <a:t>calcula</a:t>
            </a:r>
            <a:r>
              <a:rPr lang="en-US" dirty="0"/>
              <a:t> </a:t>
            </a:r>
            <a:r>
              <a:rPr lang="en-US" dirty="0" err="1"/>
              <a:t>distanta</a:t>
            </a:r>
            <a:r>
              <a:rPr lang="en-US" dirty="0"/>
              <a:t> </a:t>
            </a:r>
            <a:r>
              <a:rPr lang="en-US" dirty="0" err="1"/>
              <a:t>Euclidiana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pixelii</a:t>
            </a:r>
            <a:r>
              <a:rPr lang="en-US" dirty="0"/>
              <a:t> </a:t>
            </a:r>
            <a:r>
              <a:rPr lang="en-US" dirty="0" err="1"/>
              <a:t>celor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. Cu cat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mica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/>
              <a:t>obtinuta</a:t>
            </a:r>
            <a:r>
              <a:rPr lang="en-US" dirty="0"/>
              <a:t>, </a:t>
            </a:r>
            <a:r>
              <a:rPr lang="en-US" dirty="0" err="1"/>
              <a:t>imaginilie</a:t>
            </a:r>
            <a:r>
              <a:rPr lang="en-US" dirty="0"/>
              <a:t> sunt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similare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824DE-EF1F-D1A4-1F05-DBD89CC8A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442" y="3637004"/>
            <a:ext cx="5181600" cy="57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643FFC-9FCA-E1FA-3C53-7F4B91BC4E02}"/>
              </a:ext>
            </a:extLst>
          </p:cNvPr>
          <p:cNvSpPr txBox="1"/>
          <p:nvPr/>
        </p:nvSpPr>
        <p:spPr>
          <a:xfrm>
            <a:off x="651753" y="4783695"/>
            <a:ext cx="4027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Avantaje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rgbClr val="00B050"/>
                </a:solidFill>
              </a:rPr>
              <a:t>Usor</a:t>
            </a:r>
            <a:r>
              <a:rPr lang="en-US" b="1" dirty="0">
                <a:solidFill>
                  <a:srgbClr val="00B050"/>
                </a:solidFill>
              </a:rPr>
              <a:t> de </a:t>
            </a:r>
            <a:r>
              <a:rPr lang="en-US" b="1" dirty="0" err="1">
                <a:solidFill>
                  <a:srgbClr val="00B050"/>
                </a:solidFill>
              </a:rPr>
              <a:t>inteles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si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implementat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5A5E8-3BDD-3425-FE17-AA1A12AF86FC}"/>
              </a:ext>
            </a:extLst>
          </p:cNvPr>
          <p:cNvSpPr txBox="1"/>
          <p:nvPr/>
        </p:nvSpPr>
        <p:spPr>
          <a:xfrm>
            <a:off x="5337242" y="4783695"/>
            <a:ext cx="6480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Dezavantaje</a:t>
            </a:r>
            <a:r>
              <a:rPr lang="en-US" b="1" dirty="0">
                <a:solidFill>
                  <a:srgbClr val="FF0000"/>
                </a:solidFill>
              </a:rPr>
              <a:t>: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O </a:t>
            </a:r>
            <a:r>
              <a:rPr lang="en-US" b="1" dirty="0" err="1">
                <a:solidFill>
                  <a:srgbClr val="FF0000"/>
                </a:solidFill>
              </a:rPr>
              <a:t>distanta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Euclidiana</a:t>
            </a:r>
            <a:r>
              <a:rPr lang="en-US" b="1" dirty="0">
                <a:solidFill>
                  <a:srgbClr val="FF0000"/>
                </a:solidFill>
              </a:rPr>
              <a:t> mica </a:t>
            </a:r>
            <a:r>
              <a:rPr lang="en-US" b="1" dirty="0" err="1">
                <a:solidFill>
                  <a:srgbClr val="FF0000"/>
                </a:solidFill>
              </a:rPr>
              <a:t>intre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pixeli</a:t>
            </a:r>
            <a:r>
              <a:rPr lang="en-US" b="1" dirty="0">
                <a:solidFill>
                  <a:srgbClr val="FF0000"/>
                </a:solidFill>
              </a:rPr>
              <a:t> nu </a:t>
            </a:r>
            <a:r>
              <a:rPr lang="en-US" b="1" dirty="0" err="1">
                <a:solidFill>
                  <a:srgbClr val="FF0000"/>
                </a:solidFill>
              </a:rPr>
              <a:t>garanteaza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faptul</a:t>
            </a:r>
            <a:r>
              <a:rPr lang="en-US" b="1" dirty="0">
                <a:solidFill>
                  <a:srgbClr val="FF0000"/>
                </a:solidFill>
              </a:rPr>
              <a:t> ca </a:t>
            </a:r>
          </a:p>
          <a:p>
            <a:pPr>
              <a:buClr>
                <a:srgbClr val="0070C0"/>
              </a:buClr>
            </a:pPr>
            <a:r>
              <a:rPr lang="en-US" b="1" dirty="0" err="1">
                <a:solidFill>
                  <a:srgbClr val="FF0000"/>
                </a:solidFill>
              </a:rPr>
              <a:t>imaginiile</a:t>
            </a:r>
            <a:r>
              <a:rPr lang="en-US" b="1" dirty="0">
                <a:solidFill>
                  <a:srgbClr val="FF0000"/>
                </a:solidFill>
              </a:rPr>
              <a:t> nu sunt </a:t>
            </a:r>
            <a:r>
              <a:rPr lang="en-US" b="1" dirty="0" err="1">
                <a:solidFill>
                  <a:srgbClr val="FF0000"/>
                </a:solidFill>
              </a:rPr>
              <a:t>similare</a:t>
            </a:r>
            <a:r>
              <a:rPr lang="en-US" b="1" dirty="0">
                <a:solidFill>
                  <a:srgbClr val="FF0000"/>
                </a:solidFill>
              </a:rPr>
              <a:t> din </a:t>
            </a:r>
            <a:r>
              <a:rPr lang="en-US" b="1" dirty="0" err="1">
                <a:solidFill>
                  <a:srgbClr val="FF0000"/>
                </a:solidFill>
              </a:rPr>
              <a:t>punct</a:t>
            </a:r>
            <a:r>
              <a:rPr lang="en-US" b="1" dirty="0">
                <a:solidFill>
                  <a:srgbClr val="FF0000"/>
                </a:solidFill>
              </a:rPr>
              <a:t> de </a:t>
            </a:r>
            <a:r>
              <a:rPr lang="en-US" b="1" dirty="0" err="1">
                <a:solidFill>
                  <a:srgbClr val="FF0000"/>
                </a:solidFill>
              </a:rPr>
              <a:t>vedere</a:t>
            </a:r>
            <a:r>
              <a:rPr lang="en-US" b="1" dirty="0">
                <a:solidFill>
                  <a:srgbClr val="FF0000"/>
                </a:solidFill>
              </a:rPr>
              <a:t> al </a:t>
            </a:r>
            <a:r>
              <a:rPr lang="en-US" b="1" dirty="0" err="1">
                <a:solidFill>
                  <a:srgbClr val="FF0000"/>
                </a:solidFill>
              </a:rPr>
              <a:t>continutului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57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4C3BED-AF6C-C607-2D50-687230B55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9592" y="3938615"/>
            <a:ext cx="5300487" cy="1598811"/>
          </a:xfrm>
        </p:spPr>
        <p:txBody>
          <a:bodyPr>
            <a:normAutofit/>
          </a:bodyPr>
          <a:lstStyle/>
          <a:p>
            <a:r>
              <a:rPr lang="en-US" sz="2000" dirty="0"/>
              <a:t>MSE(Img1, Img1)=0</a:t>
            </a:r>
          </a:p>
          <a:p>
            <a:r>
              <a:rPr lang="en-US" sz="2000" dirty="0"/>
              <a:t>MSE(Img1, Img2)=702</a:t>
            </a:r>
          </a:p>
          <a:p>
            <a:r>
              <a:rPr lang="en-US" sz="2000" dirty="0"/>
              <a:t>MSE(Img1,Img3)=9433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A44ADF-C43E-E879-411F-C4706C86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92" y="956987"/>
            <a:ext cx="10711050" cy="22996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DF7E54-4EAA-DDF5-A277-1A3B68E6442A}"/>
              </a:ext>
            </a:extLst>
          </p:cNvPr>
          <p:cNvSpPr txBox="1"/>
          <p:nvPr/>
        </p:nvSpPr>
        <p:spPr>
          <a:xfrm>
            <a:off x="1970842" y="341670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Img1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7245F4-FF02-ECC2-899D-D114813ACE8C}"/>
              </a:ext>
            </a:extLst>
          </p:cNvPr>
          <p:cNvSpPr txBox="1"/>
          <p:nvPr/>
        </p:nvSpPr>
        <p:spPr>
          <a:xfrm>
            <a:off x="5681192" y="334927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Img2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210087-0FF4-41FF-D176-4225B2F53ABD}"/>
              </a:ext>
            </a:extLst>
          </p:cNvPr>
          <p:cNvSpPr txBox="1"/>
          <p:nvPr/>
        </p:nvSpPr>
        <p:spPr>
          <a:xfrm>
            <a:off x="9583163" y="333647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Img3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37E914-13E4-2478-AB57-9C64AF50DE94}"/>
              </a:ext>
            </a:extLst>
          </p:cNvPr>
          <p:cNvSpPr txBox="1"/>
          <p:nvPr/>
        </p:nvSpPr>
        <p:spPr>
          <a:xfrm>
            <a:off x="704923" y="5267420"/>
            <a:ext cx="110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Concluzii</a:t>
            </a:r>
            <a:r>
              <a:rPr lang="en-US" dirty="0"/>
              <a:t>:</a:t>
            </a:r>
          </a:p>
          <a:p>
            <a:r>
              <a:rPr lang="en-US" dirty="0"/>
              <a:t>O </a:t>
            </a:r>
            <a:r>
              <a:rPr lang="en-US" dirty="0" err="1"/>
              <a:t>simpla</a:t>
            </a:r>
            <a:r>
              <a:rPr lang="en-US" dirty="0"/>
              <a:t> </a:t>
            </a:r>
            <a:r>
              <a:rPr lang="en-US" dirty="0" err="1"/>
              <a:t>schimbare</a:t>
            </a:r>
            <a:r>
              <a:rPr lang="en-US" dirty="0"/>
              <a:t> de contrast pe </a:t>
            </a:r>
            <a:r>
              <a:rPr lang="en-US" dirty="0" err="1"/>
              <a:t>aceasi</a:t>
            </a:r>
            <a:r>
              <a:rPr lang="en-US" dirty="0"/>
              <a:t> imagine face ca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nu </a:t>
            </a:r>
            <a:r>
              <a:rPr lang="en-US" dirty="0" err="1"/>
              <a:t>detecteze</a:t>
            </a:r>
            <a:r>
              <a:rPr lang="en-US" dirty="0"/>
              <a:t> </a:t>
            </a:r>
            <a:r>
              <a:rPr lang="en-US" dirty="0" err="1"/>
              <a:t>similartiatiile</a:t>
            </a:r>
            <a:r>
              <a:rPr lang="en-US" dirty="0"/>
              <a:t> de </a:t>
            </a:r>
            <a:r>
              <a:rPr lang="en-US" dirty="0" err="1"/>
              <a:t>continut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5568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2E478-832D-7FED-683F-6D48A923F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336"/>
            <a:ext cx="10515600" cy="1325563"/>
          </a:xfrm>
        </p:spPr>
        <p:txBody>
          <a:bodyPr/>
          <a:lstStyle/>
          <a:p>
            <a:r>
              <a:rPr lang="en-US" dirty="0" err="1"/>
              <a:t>Metoda</a:t>
            </a:r>
            <a:r>
              <a:rPr lang="en-US" dirty="0"/>
              <a:t> 2 – Structural similarity index (SSIM)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E11DBD-6134-D552-B5D9-8C6DB5D37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832" y="1625459"/>
            <a:ext cx="10940476" cy="2746374"/>
          </a:xfrm>
        </p:spPr>
        <p:txBody>
          <a:bodyPr>
            <a:normAutofit lnSpcReduction="10000"/>
          </a:bodyPr>
          <a:lstStyle/>
          <a:p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Valoarea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SSIM (Structural Similarity Index)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este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o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măsură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folosită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pentru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evalua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similaritatea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percepută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între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două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imagini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Aceasta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furnizează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o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măsură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cantitativă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cât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de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similare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sunt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două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imagini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în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ceea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ce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privește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conținutul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lor structural,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inclusiv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luminozitatea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contrastul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și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i="0" dirty="0" err="1">
                <a:solidFill>
                  <a:srgbClr val="374151"/>
                </a:solidFill>
                <a:effectLst/>
                <a:latin typeface="Söhne"/>
              </a:rPr>
              <a:t>structura</a:t>
            </a:r>
            <a:r>
              <a:rPr lang="en-US" sz="200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r>
              <a:rPr lang="en-US" sz="2000" dirty="0" err="1"/>
              <a:t>Valoarea</a:t>
            </a:r>
            <a:r>
              <a:rPr lang="en-US" sz="2000" dirty="0"/>
              <a:t> SSIM </a:t>
            </a:r>
            <a:r>
              <a:rPr lang="en-US" sz="2000" dirty="0" err="1"/>
              <a:t>variază</a:t>
            </a:r>
            <a:r>
              <a:rPr lang="en-US" sz="2000" dirty="0"/>
              <a:t> </a:t>
            </a:r>
            <a:r>
              <a:rPr lang="en-US" sz="2000" dirty="0" err="1"/>
              <a:t>între</a:t>
            </a:r>
            <a:r>
              <a:rPr lang="en-US" sz="2000" dirty="0"/>
              <a:t> -1 </a:t>
            </a:r>
            <a:r>
              <a:rPr lang="en-US" sz="2000" dirty="0" err="1"/>
              <a:t>și</a:t>
            </a:r>
            <a:r>
              <a:rPr lang="en-US" sz="2000" dirty="0"/>
              <a:t> 1, </a:t>
            </a:r>
            <a:r>
              <a:rPr lang="en-US" sz="2000" dirty="0" err="1"/>
              <a:t>unde</a:t>
            </a:r>
            <a:r>
              <a:rPr lang="en-US" sz="2000" dirty="0"/>
              <a:t> o </a:t>
            </a:r>
            <a:r>
              <a:rPr lang="en-US" sz="2000" dirty="0" err="1"/>
              <a:t>valoare</a:t>
            </a:r>
            <a:r>
              <a:rPr lang="en-US" sz="2000" dirty="0"/>
              <a:t> de 1 </a:t>
            </a:r>
            <a:r>
              <a:rPr lang="en-US" sz="2000" dirty="0" err="1"/>
              <a:t>indică</a:t>
            </a:r>
            <a:r>
              <a:rPr lang="en-US" sz="2000" dirty="0"/>
              <a:t> o </a:t>
            </a:r>
            <a:r>
              <a:rPr lang="en-US" sz="2000" dirty="0" err="1"/>
              <a:t>potrivire</a:t>
            </a:r>
            <a:r>
              <a:rPr lang="en-US" sz="2000" dirty="0"/>
              <a:t> </a:t>
            </a:r>
            <a:r>
              <a:rPr lang="en-US" sz="2000" dirty="0" err="1"/>
              <a:t>perfectă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imagini</a:t>
            </a:r>
            <a:r>
              <a:rPr lang="en-US" sz="2000" dirty="0"/>
              <a:t> </a:t>
            </a:r>
            <a:r>
              <a:rPr lang="en-US" sz="2000" dirty="0" err="1"/>
              <a:t>identice</a:t>
            </a:r>
            <a:r>
              <a:rPr lang="en-US" sz="2000" dirty="0"/>
              <a:t>, </a:t>
            </a:r>
            <a:r>
              <a:rPr lang="en-US" sz="2000" dirty="0" err="1"/>
              <a:t>iar</a:t>
            </a:r>
            <a:r>
              <a:rPr lang="en-US" sz="2000" dirty="0"/>
              <a:t> o </a:t>
            </a:r>
            <a:r>
              <a:rPr lang="en-US" sz="2000" dirty="0" err="1"/>
              <a:t>valoare</a:t>
            </a:r>
            <a:r>
              <a:rPr lang="en-US" sz="2000" dirty="0"/>
              <a:t> de -1 </a:t>
            </a:r>
            <a:r>
              <a:rPr lang="en-US" sz="2000" dirty="0" err="1"/>
              <a:t>indică</a:t>
            </a:r>
            <a:r>
              <a:rPr lang="en-US" sz="2000" dirty="0"/>
              <a:t> o </a:t>
            </a:r>
            <a:r>
              <a:rPr lang="en-US" sz="2000" dirty="0" err="1"/>
              <a:t>completă</a:t>
            </a:r>
            <a:r>
              <a:rPr lang="en-US" sz="2000" dirty="0"/>
              <a:t> </a:t>
            </a:r>
            <a:r>
              <a:rPr lang="en-US" sz="2000" dirty="0" err="1"/>
              <a:t>disimilaritate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imagini</a:t>
            </a:r>
            <a:r>
              <a:rPr lang="en-US" sz="2000" dirty="0"/>
              <a:t> </a:t>
            </a:r>
            <a:r>
              <a:rPr lang="en-US" sz="2000" dirty="0" err="1"/>
              <a:t>opuse</a:t>
            </a:r>
            <a:r>
              <a:rPr lang="en-US" sz="2000" dirty="0"/>
              <a:t>. O </a:t>
            </a:r>
            <a:r>
              <a:rPr lang="en-US" sz="2000" dirty="0" err="1"/>
              <a:t>valoare</a:t>
            </a:r>
            <a:r>
              <a:rPr lang="en-US" sz="2000" dirty="0"/>
              <a:t> de 0 </a:t>
            </a:r>
            <a:r>
              <a:rPr lang="en-US" sz="2000" dirty="0" err="1"/>
              <a:t>reprezintă</a:t>
            </a:r>
            <a:r>
              <a:rPr lang="en-US" sz="2000" dirty="0"/>
              <a:t> </a:t>
            </a:r>
            <a:r>
              <a:rPr lang="en-US" sz="2000" dirty="0" err="1"/>
              <a:t>absența</a:t>
            </a:r>
            <a:r>
              <a:rPr lang="en-US" sz="2000" dirty="0"/>
              <a:t> </a:t>
            </a:r>
            <a:r>
              <a:rPr lang="en-US" sz="2000" dirty="0" err="1"/>
              <a:t>similitudinii</a:t>
            </a:r>
            <a:r>
              <a:rPr lang="en-US" sz="2000" dirty="0"/>
              <a:t> </a:t>
            </a:r>
            <a:r>
              <a:rPr lang="en-US" sz="2000" dirty="0" err="1"/>
              <a:t>între</a:t>
            </a:r>
            <a:r>
              <a:rPr lang="en-US" sz="2000" dirty="0"/>
              <a:t> </a:t>
            </a:r>
            <a:r>
              <a:rPr lang="en-US" sz="2000" dirty="0" err="1"/>
              <a:t>imagini</a:t>
            </a:r>
            <a:r>
              <a:rPr lang="en-US" sz="2000" dirty="0"/>
              <a:t>.</a:t>
            </a:r>
          </a:p>
          <a:p>
            <a:r>
              <a:rPr lang="en-US" sz="2000" dirty="0"/>
              <a:t> O </a:t>
            </a:r>
            <a:r>
              <a:rPr lang="en-US" sz="2000" dirty="0" err="1"/>
              <a:t>valoare</a:t>
            </a:r>
            <a:r>
              <a:rPr lang="en-US" sz="2000" dirty="0"/>
              <a:t> SSIM </a:t>
            </a:r>
            <a:r>
              <a:rPr lang="en-US" sz="2000" dirty="0" err="1"/>
              <a:t>mai</a:t>
            </a:r>
            <a:r>
              <a:rPr lang="en-US" sz="2000" dirty="0"/>
              <a:t> mare </a:t>
            </a:r>
            <a:r>
              <a:rPr lang="en-US" sz="2000" dirty="0" err="1"/>
              <a:t>indică</a:t>
            </a:r>
            <a:r>
              <a:rPr lang="en-US" sz="2000" dirty="0"/>
              <a:t> o </a:t>
            </a:r>
            <a:r>
              <a:rPr lang="en-US" sz="2000" dirty="0" err="1"/>
              <a:t>similitudine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mare </a:t>
            </a:r>
            <a:r>
              <a:rPr lang="en-US" sz="2000" dirty="0" err="1"/>
              <a:t>între</a:t>
            </a:r>
            <a:r>
              <a:rPr lang="en-US" sz="2000" dirty="0"/>
              <a:t> </a:t>
            </a:r>
            <a:r>
              <a:rPr lang="en-US" sz="2000" dirty="0" err="1"/>
              <a:t>imagini</a:t>
            </a:r>
            <a:r>
              <a:rPr lang="en-US" sz="2000" dirty="0"/>
              <a:t>. Pe </a:t>
            </a:r>
            <a:r>
              <a:rPr lang="en-US" sz="2000" dirty="0" err="1"/>
              <a:t>măsură</a:t>
            </a:r>
            <a:r>
              <a:rPr lang="en-US" sz="2000" dirty="0"/>
              <a:t> </a:t>
            </a:r>
            <a:r>
              <a:rPr lang="en-US" sz="2000" dirty="0" err="1"/>
              <a:t>ce</a:t>
            </a:r>
            <a:r>
              <a:rPr lang="en-US" sz="2000" dirty="0"/>
              <a:t> </a:t>
            </a:r>
            <a:r>
              <a:rPr lang="en-US" sz="2000" dirty="0" err="1"/>
              <a:t>valoarea</a:t>
            </a:r>
            <a:r>
              <a:rPr lang="en-US" sz="2000" dirty="0"/>
              <a:t> SSIM se </a:t>
            </a:r>
            <a:r>
              <a:rPr lang="en-US" sz="2000" dirty="0" err="1"/>
              <a:t>apropie</a:t>
            </a:r>
            <a:r>
              <a:rPr lang="en-US" sz="2000" dirty="0"/>
              <a:t> de 1, </a:t>
            </a:r>
            <a:r>
              <a:rPr lang="en-US" sz="2000" dirty="0" err="1"/>
              <a:t>imaginile</a:t>
            </a:r>
            <a:r>
              <a:rPr lang="en-US" sz="2000" dirty="0"/>
              <a:t> sunt considerate </a:t>
            </a:r>
            <a:r>
              <a:rPr lang="en-US" sz="2000" dirty="0" err="1"/>
              <a:t>mai</a:t>
            </a:r>
            <a:r>
              <a:rPr lang="en-US" sz="2000" dirty="0"/>
              <a:t> </a:t>
            </a:r>
            <a:r>
              <a:rPr lang="en-US" sz="2000" dirty="0" err="1"/>
              <a:t>similare</a:t>
            </a:r>
            <a:r>
              <a:rPr lang="en-US" sz="2000" dirty="0"/>
              <a:t>,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timp</a:t>
            </a:r>
            <a:r>
              <a:rPr lang="en-US" sz="2000" dirty="0"/>
              <a:t> </a:t>
            </a:r>
            <a:r>
              <a:rPr lang="en-US" sz="2000" dirty="0" err="1"/>
              <a:t>ce</a:t>
            </a:r>
            <a:r>
              <a:rPr lang="en-US" sz="2000" dirty="0"/>
              <a:t> </a:t>
            </a:r>
            <a:r>
              <a:rPr lang="en-US" sz="2000" dirty="0" err="1"/>
              <a:t>valorile</a:t>
            </a:r>
            <a:r>
              <a:rPr lang="en-US" sz="2000" dirty="0"/>
              <a:t> </a:t>
            </a:r>
            <a:r>
              <a:rPr lang="en-US" sz="2000" dirty="0" err="1"/>
              <a:t>apropiate</a:t>
            </a:r>
            <a:r>
              <a:rPr lang="en-US" sz="2000" dirty="0"/>
              <a:t> de 0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valori</a:t>
            </a:r>
            <a:r>
              <a:rPr lang="en-US" sz="2000" dirty="0"/>
              <a:t> negative </a:t>
            </a:r>
            <a:r>
              <a:rPr lang="en-US" sz="2000" dirty="0" err="1"/>
              <a:t>indică</a:t>
            </a:r>
            <a:r>
              <a:rPr lang="en-US" sz="2000" dirty="0"/>
              <a:t> o </a:t>
            </a:r>
            <a:r>
              <a:rPr lang="en-US" sz="2000" dirty="0" err="1"/>
              <a:t>mai</a:t>
            </a:r>
            <a:r>
              <a:rPr lang="en-US" sz="2000" dirty="0"/>
              <a:t> mare </a:t>
            </a:r>
            <a:r>
              <a:rPr lang="en-US" sz="2000" dirty="0" err="1"/>
              <a:t>disimilitudine</a:t>
            </a:r>
            <a:r>
              <a:rPr lang="en-US" sz="20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8D4E5-1270-4A26-351E-6977EF509D77}"/>
              </a:ext>
            </a:extLst>
          </p:cNvPr>
          <p:cNvSpPr txBox="1"/>
          <p:nvPr/>
        </p:nvSpPr>
        <p:spPr>
          <a:xfrm flipH="1">
            <a:off x="838200" y="4554697"/>
            <a:ext cx="5385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Avantaje</a:t>
            </a:r>
            <a:r>
              <a:rPr lang="en-US" b="1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B050"/>
                </a:solidFill>
              </a:rPr>
              <a:t>Aceasta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în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considerare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diferiți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factori</a:t>
            </a:r>
            <a:r>
              <a:rPr lang="en-US" b="1" dirty="0">
                <a:solidFill>
                  <a:srgbClr val="00B050"/>
                </a:solidFill>
              </a:rPr>
              <a:t>, cum </a:t>
            </a:r>
            <a:r>
              <a:rPr lang="en-US" b="1" dirty="0" err="1">
                <a:solidFill>
                  <a:srgbClr val="00B050"/>
                </a:solidFill>
              </a:rPr>
              <a:t>ar</a:t>
            </a:r>
            <a:r>
              <a:rPr lang="en-US" b="1" dirty="0">
                <a:solidFill>
                  <a:srgbClr val="00B050"/>
                </a:solidFill>
              </a:rPr>
              <a:t> fi </a:t>
            </a:r>
            <a:r>
              <a:rPr lang="en-US" b="1" dirty="0" err="1">
                <a:solidFill>
                  <a:srgbClr val="00B050"/>
                </a:solidFill>
              </a:rPr>
              <a:t>luminozitatea</a:t>
            </a:r>
            <a:r>
              <a:rPr lang="en-US" b="1" dirty="0">
                <a:solidFill>
                  <a:srgbClr val="00B050"/>
                </a:solidFill>
              </a:rPr>
              <a:t>, </a:t>
            </a:r>
            <a:r>
              <a:rPr lang="en-US" b="1" dirty="0" err="1">
                <a:solidFill>
                  <a:srgbClr val="00B050"/>
                </a:solidFill>
              </a:rPr>
              <a:t>contrastul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și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informația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structurală</a:t>
            </a:r>
            <a:r>
              <a:rPr lang="en-US" b="1" dirty="0">
                <a:solidFill>
                  <a:srgbClr val="00B050"/>
                </a:solidFill>
              </a:rPr>
              <a:t>, care sunt </a:t>
            </a:r>
            <a:r>
              <a:rPr lang="en-US" b="1" dirty="0" err="1">
                <a:solidFill>
                  <a:srgbClr val="00B050"/>
                </a:solidFill>
              </a:rPr>
              <a:t>importante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pentru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interpretarea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vizuală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umană</a:t>
            </a:r>
            <a:r>
              <a:rPr lang="en-US" b="1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F6D91-EE1D-9CEB-92E7-DC5C998A7BAC}"/>
              </a:ext>
            </a:extLst>
          </p:cNvPr>
          <p:cNvSpPr txBox="1"/>
          <p:nvPr/>
        </p:nvSpPr>
        <p:spPr>
          <a:xfrm>
            <a:off x="6264677" y="4426393"/>
            <a:ext cx="54716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Dezavantaje</a:t>
            </a:r>
            <a:r>
              <a:rPr lang="en-US" b="1" dirty="0">
                <a:solidFill>
                  <a:srgbClr val="FF000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Poate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să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nu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surprindă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în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totalitate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toate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aspectele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percepției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vizuale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umane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și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nu se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aliniază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întotdeauna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perfect cu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evaluările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subiective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ale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calității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imaginii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.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În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plus,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presupune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că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imaginile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comparate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au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aceeași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dimensiune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și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sunt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aliniate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Söhne"/>
              </a:rPr>
              <a:t>corect</a:t>
            </a:r>
            <a:r>
              <a:rPr lang="en-US" b="1" i="0" dirty="0">
                <a:solidFill>
                  <a:srgbClr val="FF0000"/>
                </a:solidFill>
                <a:effectLst/>
                <a:latin typeface="Söhne"/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686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43C30-7773-F0D8-711F-F8639CABF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860" y="3563281"/>
            <a:ext cx="4135773" cy="2659877"/>
          </a:xfrm>
        </p:spPr>
        <p:txBody>
          <a:bodyPr>
            <a:normAutofit/>
          </a:bodyPr>
          <a:lstStyle/>
          <a:p>
            <a:r>
              <a:rPr lang="en-US" sz="2400" dirty="0"/>
              <a:t>SSIM(Img1,Img1)=1</a:t>
            </a:r>
          </a:p>
          <a:p>
            <a:r>
              <a:rPr lang="en-US" sz="2400" dirty="0"/>
              <a:t>SSIM(Img1,Img2)=0.89</a:t>
            </a:r>
          </a:p>
          <a:p>
            <a:r>
              <a:rPr lang="en-US" sz="2400" dirty="0"/>
              <a:t>SSIM(Img2,Img3)=0.3</a:t>
            </a:r>
          </a:p>
          <a:p>
            <a:r>
              <a:rPr lang="en-US" sz="2400" dirty="0"/>
              <a:t>SSIM(V2,V3)=0.63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A1204-A17A-584D-EC87-EF8834CEF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601" y="437376"/>
            <a:ext cx="8556771" cy="25061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52176-42D5-9CAF-1DCA-D5CA28741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891" y="2924949"/>
            <a:ext cx="44767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9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1A4A-8F53-235B-1A11-4422E1550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50" y="107352"/>
            <a:ext cx="11029616" cy="1188720"/>
          </a:xfrm>
        </p:spPr>
        <p:txBody>
          <a:bodyPr/>
          <a:lstStyle/>
          <a:p>
            <a:r>
              <a:rPr lang="en-US" dirty="0" err="1"/>
              <a:t>Metoda</a:t>
            </a:r>
            <a:r>
              <a:rPr lang="en-US" dirty="0"/>
              <a:t> 3- Image matching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BC8762-717B-D146-004F-CEF5824CB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150" y="1092330"/>
            <a:ext cx="5810729" cy="50092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000" b="1" dirty="0"/>
              <a:t> PAS 1</a:t>
            </a:r>
          </a:p>
          <a:p>
            <a:pPr lvl="1"/>
            <a:r>
              <a:rPr lang="en-US" sz="1800" dirty="0" err="1"/>
              <a:t>Primul</a:t>
            </a:r>
            <a:r>
              <a:rPr lang="en-US" sz="1800" dirty="0"/>
              <a:t> pas in image matching </a:t>
            </a:r>
            <a:r>
              <a:rPr lang="en-US" sz="1800" dirty="0" err="1"/>
              <a:t>este</a:t>
            </a:r>
            <a:r>
              <a:rPr lang="en-US" sz="1800" dirty="0"/>
              <a:t> </a:t>
            </a:r>
            <a:r>
              <a:rPr lang="en-US" sz="1800" dirty="0" err="1"/>
              <a:t>detectarea</a:t>
            </a:r>
            <a:r>
              <a:rPr lang="en-US" sz="1800" dirty="0"/>
              <a:t> </a:t>
            </a:r>
            <a:r>
              <a:rPr lang="en-US" sz="1800" dirty="0" err="1"/>
              <a:t>unor</a:t>
            </a:r>
            <a:r>
              <a:rPr lang="en-US" sz="1800" dirty="0"/>
              <a:t> </a:t>
            </a:r>
            <a:r>
              <a:rPr lang="en-US" sz="1800" dirty="0" err="1"/>
              <a:t>puncte</a:t>
            </a:r>
            <a:r>
              <a:rPr lang="en-US" sz="1800" dirty="0"/>
              <a:t> din </a:t>
            </a:r>
            <a:r>
              <a:rPr lang="en-US" sz="1800" dirty="0" err="1"/>
              <a:t>imaginea</a:t>
            </a:r>
            <a:r>
              <a:rPr lang="en-US" sz="1800" dirty="0"/>
              <a:t> </a:t>
            </a:r>
            <a:r>
              <a:rPr lang="en-US" sz="1800" dirty="0" err="1"/>
              <a:t>sursa</a:t>
            </a:r>
            <a:r>
              <a:rPr lang="en-US" sz="1800" dirty="0"/>
              <a:t> care </a:t>
            </a:r>
            <a:r>
              <a:rPr lang="en-US" sz="1800" dirty="0" err="1"/>
              <a:t>contin</a:t>
            </a:r>
            <a:r>
              <a:rPr lang="en-US" sz="1800" dirty="0"/>
              <a:t>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multa</a:t>
            </a:r>
            <a:r>
              <a:rPr lang="en-US" sz="1800" dirty="0"/>
              <a:t> </a:t>
            </a:r>
            <a:r>
              <a:rPr lang="en-US" sz="1800" dirty="0" err="1"/>
              <a:t>informatie</a:t>
            </a:r>
            <a:r>
              <a:rPr lang="en-US" sz="1800" dirty="0"/>
              <a:t> </a:t>
            </a:r>
            <a:r>
              <a:rPr lang="en-US" sz="1800" dirty="0" err="1"/>
              <a:t>vizuala</a:t>
            </a:r>
            <a:r>
              <a:rPr lang="en-US" sz="1800" dirty="0"/>
              <a:t> (de </a:t>
            </a:r>
            <a:r>
              <a:rPr lang="en-US" sz="1800" dirty="0" err="1"/>
              <a:t>obicei</a:t>
            </a:r>
            <a:r>
              <a:rPr lang="en-US" sz="1800" dirty="0"/>
              <a:t> </a:t>
            </a:r>
            <a:r>
              <a:rPr lang="en-US" sz="1800" dirty="0" err="1"/>
              <a:t>marginiile</a:t>
            </a:r>
            <a:r>
              <a:rPr lang="en-US" sz="1800" dirty="0"/>
              <a:t> </a:t>
            </a:r>
            <a:r>
              <a:rPr lang="en-US" sz="1800" dirty="0" err="1"/>
              <a:t>si</a:t>
            </a:r>
            <a:r>
              <a:rPr lang="en-US" sz="1800" dirty="0"/>
              <a:t> </a:t>
            </a:r>
            <a:r>
              <a:rPr lang="en-US" sz="1800" dirty="0" err="1"/>
              <a:t>colturile</a:t>
            </a:r>
            <a:r>
              <a:rPr lang="en-US" sz="1800" dirty="0"/>
              <a:t> </a:t>
            </a:r>
            <a:r>
              <a:rPr lang="en-US" sz="1800" dirty="0" err="1"/>
              <a:t>obiectelor</a:t>
            </a:r>
            <a:r>
              <a:rPr lang="en-US" sz="1800" dirty="0"/>
              <a:t>).</a:t>
            </a:r>
          </a:p>
          <a:p>
            <a:pPr marL="0" indent="0">
              <a:buNone/>
            </a:pPr>
            <a:r>
              <a:rPr lang="en-US" sz="2000" b="1" dirty="0"/>
              <a:t>PAS 2</a:t>
            </a:r>
          </a:p>
          <a:p>
            <a:pPr lvl="1"/>
            <a:r>
              <a:rPr lang="en-US" sz="1800" dirty="0" err="1"/>
              <a:t>Pentru</a:t>
            </a:r>
            <a:r>
              <a:rPr lang="en-US" sz="1800" dirty="0"/>
              <a:t> </a:t>
            </a:r>
            <a:r>
              <a:rPr lang="en-US" sz="1800" dirty="0" err="1"/>
              <a:t>fiecare</a:t>
            </a:r>
            <a:r>
              <a:rPr lang="en-US" sz="1800" dirty="0"/>
              <a:t> </a:t>
            </a:r>
            <a:r>
              <a:rPr lang="en-US" sz="1800" dirty="0" err="1"/>
              <a:t>punct</a:t>
            </a:r>
            <a:r>
              <a:rPr lang="en-US" sz="1800" dirty="0"/>
              <a:t> </a:t>
            </a:r>
            <a:r>
              <a:rPr lang="en-US" sz="1800" dirty="0" err="1"/>
              <a:t>detectat</a:t>
            </a:r>
            <a:r>
              <a:rPr lang="en-US" sz="1800" dirty="0"/>
              <a:t> se </a:t>
            </a:r>
            <a:r>
              <a:rPr lang="en-US" sz="1800" dirty="0" err="1"/>
              <a:t>construieste</a:t>
            </a:r>
            <a:r>
              <a:rPr lang="en-US" sz="1800" dirty="0"/>
              <a:t> un local descriptor (vector) care </a:t>
            </a:r>
            <a:r>
              <a:rPr lang="en-US" sz="1800" dirty="0" err="1"/>
              <a:t>descrie</a:t>
            </a:r>
            <a:r>
              <a:rPr lang="en-US" sz="1800" dirty="0"/>
              <a:t> </a:t>
            </a:r>
            <a:r>
              <a:rPr lang="en-US" sz="1800" dirty="0" err="1"/>
              <a:t>informatia</a:t>
            </a:r>
            <a:r>
              <a:rPr lang="en-US" sz="1800" dirty="0"/>
              <a:t> </a:t>
            </a:r>
            <a:r>
              <a:rPr lang="en-US" sz="1800" dirty="0" err="1"/>
              <a:t>vizuala</a:t>
            </a:r>
            <a:r>
              <a:rPr lang="en-US" sz="1800" dirty="0"/>
              <a:t> (ca </a:t>
            </a:r>
            <a:r>
              <a:rPr lang="en-US" sz="1800" dirty="0" err="1"/>
              <a:t>magnitudinea</a:t>
            </a:r>
            <a:r>
              <a:rPr lang="en-US" sz="1800" dirty="0"/>
              <a:t> </a:t>
            </a:r>
            <a:r>
              <a:rPr lang="en-US" sz="1800" dirty="0" err="1"/>
              <a:t>si</a:t>
            </a:r>
            <a:r>
              <a:rPr lang="en-US" sz="1800" dirty="0"/>
              <a:t> </a:t>
            </a:r>
            <a:r>
              <a:rPr lang="en-US" sz="1800" dirty="0" err="1"/>
              <a:t>orientarea</a:t>
            </a:r>
            <a:r>
              <a:rPr lang="en-US" sz="1800" dirty="0"/>
              <a:t>). Ca </a:t>
            </a:r>
            <a:r>
              <a:rPr lang="en-US" sz="1800" dirty="0" err="1"/>
              <a:t>rezultat</a:t>
            </a:r>
            <a:r>
              <a:rPr lang="en-US" sz="1800" dirty="0"/>
              <a:t>, </a:t>
            </a:r>
            <a:r>
              <a:rPr lang="en-US" sz="1800" dirty="0" err="1"/>
              <a:t>punctele</a:t>
            </a:r>
            <a:r>
              <a:rPr lang="en-US" sz="1800" dirty="0"/>
              <a:t> din </a:t>
            </a:r>
            <a:r>
              <a:rPr lang="en-US" sz="1800" dirty="0" err="1"/>
              <a:t>aceasi</a:t>
            </a:r>
            <a:r>
              <a:rPr lang="en-US" sz="1800" dirty="0"/>
              <a:t> </a:t>
            </a:r>
            <a:r>
              <a:rPr lang="en-US" sz="1800" dirty="0" err="1"/>
              <a:t>parte</a:t>
            </a:r>
            <a:r>
              <a:rPr lang="en-US" sz="1800" dirty="0"/>
              <a:t> a </a:t>
            </a:r>
            <a:r>
              <a:rPr lang="en-US" sz="1800" dirty="0" err="1"/>
              <a:t>obiectului</a:t>
            </a:r>
            <a:r>
              <a:rPr lang="en-US" sz="1800" dirty="0"/>
              <a:t> </a:t>
            </a:r>
            <a:r>
              <a:rPr lang="en-US" sz="1800" dirty="0" err="1"/>
              <a:t>vor</a:t>
            </a:r>
            <a:r>
              <a:rPr lang="en-US" sz="1800" dirty="0"/>
              <a:t> </a:t>
            </a:r>
            <a:r>
              <a:rPr lang="en-US" sz="1800" dirty="0" err="1"/>
              <a:t>avea</a:t>
            </a:r>
            <a:r>
              <a:rPr lang="en-US" sz="1800" dirty="0"/>
              <a:t> </a:t>
            </a:r>
            <a:r>
              <a:rPr lang="en-US" sz="1800" dirty="0" err="1"/>
              <a:t>vectori</a:t>
            </a:r>
            <a:r>
              <a:rPr lang="en-US" sz="1800" dirty="0"/>
              <a:t> </a:t>
            </a:r>
            <a:r>
              <a:rPr lang="en-US" sz="1800" dirty="0" err="1"/>
              <a:t>similari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2000" b="1" dirty="0"/>
              <a:t>PAS 3</a:t>
            </a:r>
          </a:p>
          <a:p>
            <a:pPr lvl="1"/>
            <a:r>
              <a:rPr lang="en-US" sz="1800" dirty="0"/>
              <a:t>In final, </a:t>
            </a:r>
            <a:r>
              <a:rPr lang="en-US" sz="1800" dirty="0" err="1"/>
              <a:t>trebuie</a:t>
            </a:r>
            <a:r>
              <a:rPr lang="en-US" sz="1800" dirty="0"/>
              <a:t> </a:t>
            </a:r>
            <a:r>
              <a:rPr lang="en-US" sz="1800" dirty="0" err="1"/>
              <a:t>sa</a:t>
            </a:r>
            <a:r>
              <a:rPr lang="en-US" sz="1800" dirty="0"/>
              <a:t> </a:t>
            </a:r>
            <a:r>
              <a:rPr lang="en-US" sz="1800" dirty="0" err="1"/>
              <a:t>potrivim</a:t>
            </a:r>
            <a:r>
              <a:rPr lang="en-US" sz="1800" dirty="0"/>
              <a:t> </a:t>
            </a:r>
            <a:r>
              <a:rPr lang="en-US" sz="1800" dirty="0" err="1"/>
              <a:t>descriptorii</a:t>
            </a:r>
            <a:r>
              <a:rPr lang="en-US" sz="1800" dirty="0"/>
              <a:t> </a:t>
            </a:r>
            <a:r>
              <a:rPr lang="en-US" sz="1800" dirty="0" err="1"/>
              <a:t>celor</a:t>
            </a:r>
            <a:r>
              <a:rPr lang="en-US" sz="1800" dirty="0"/>
              <a:t> </a:t>
            </a:r>
            <a:r>
              <a:rPr lang="en-US" sz="1800" dirty="0" err="1"/>
              <a:t>doua</a:t>
            </a:r>
            <a:r>
              <a:rPr lang="en-US" sz="1800" dirty="0"/>
              <a:t> </a:t>
            </a:r>
            <a:r>
              <a:rPr lang="en-US" sz="1800" dirty="0" err="1"/>
              <a:t>imagini</a:t>
            </a:r>
            <a:r>
              <a:rPr lang="en-US" sz="1800" dirty="0"/>
              <a:t>. </a:t>
            </a:r>
            <a:r>
              <a:rPr lang="en-US" sz="1800" dirty="0" err="1"/>
              <a:t>Pentru</a:t>
            </a:r>
            <a:r>
              <a:rPr lang="en-US" sz="1800" dirty="0"/>
              <a:t> a face </a:t>
            </a:r>
            <a:r>
              <a:rPr lang="en-US" sz="1800" dirty="0" err="1"/>
              <a:t>acest</a:t>
            </a:r>
            <a:r>
              <a:rPr lang="en-US" sz="1800" dirty="0"/>
              <a:t> </a:t>
            </a:r>
            <a:r>
              <a:rPr lang="en-US" sz="1800" dirty="0" err="1"/>
              <a:t>lucru</a:t>
            </a:r>
            <a:r>
              <a:rPr lang="en-US" sz="1800" dirty="0"/>
              <a:t>, </a:t>
            </a:r>
            <a:r>
              <a:rPr lang="en-US" sz="1800" dirty="0" err="1"/>
              <a:t>comparam</a:t>
            </a:r>
            <a:r>
              <a:rPr lang="en-US" sz="1800" dirty="0"/>
              <a:t> </a:t>
            </a:r>
            <a:r>
              <a:rPr lang="en-US" sz="1800" dirty="0" err="1"/>
              <a:t>toti</a:t>
            </a:r>
            <a:r>
              <a:rPr lang="en-US" sz="1800" dirty="0"/>
              <a:t> </a:t>
            </a:r>
            <a:r>
              <a:rPr lang="en-US" sz="1800" dirty="0" err="1"/>
              <a:t>descriptorii</a:t>
            </a:r>
            <a:r>
              <a:rPr lang="en-US" sz="1800" dirty="0"/>
              <a:t> </a:t>
            </a:r>
            <a:r>
              <a:rPr lang="en-US" sz="1800" dirty="0" err="1"/>
              <a:t>si</a:t>
            </a:r>
            <a:r>
              <a:rPr lang="en-US" sz="1800" dirty="0"/>
              <a:t> ii </a:t>
            </a:r>
            <a:r>
              <a:rPr lang="en-US" sz="1800" dirty="0" err="1"/>
              <a:t>alegem</a:t>
            </a:r>
            <a:r>
              <a:rPr lang="en-US" sz="1800" dirty="0"/>
              <a:t> pe </a:t>
            </a:r>
            <a:r>
              <a:rPr lang="en-US" sz="1800" dirty="0" err="1"/>
              <a:t>cei</a:t>
            </a:r>
            <a:r>
              <a:rPr lang="en-US" sz="1800" dirty="0"/>
              <a:t> </a:t>
            </a:r>
            <a:r>
              <a:rPr lang="en-US" sz="1800" dirty="0" err="1"/>
              <a:t>similari</a:t>
            </a:r>
            <a:r>
              <a:rPr lang="en-US" sz="1800" dirty="0"/>
              <a:t>. Daca </a:t>
            </a:r>
            <a:r>
              <a:rPr lang="en-US" sz="1800" dirty="0" err="1"/>
              <a:t>doua</a:t>
            </a:r>
            <a:r>
              <a:rPr lang="en-US" sz="1800" dirty="0"/>
              <a:t> </a:t>
            </a:r>
            <a:r>
              <a:rPr lang="en-US" sz="1800" dirty="0" err="1"/>
              <a:t>imagini</a:t>
            </a:r>
            <a:r>
              <a:rPr lang="en-US" sz="1800" dirty="0"/>
              <a:t> au un </a:t>
            </a:r>
            <a:r>
              <a:rPr lang="en-US" sz="1800" dirty="0" err="1"/>
              <a:t>numar</a:t>
            </a:r>
            <a:r>
              <a:rPr lang="en-US" sz="1800" dirty="0"/>
              <a:t> de </a:t>
            </a:r>
            <a:r>
              <a:rPr lang="en-US" sz="1800" dirty="0" err="1"/>
              <a:t>descriptori</a:t>
            </a:r>
            <a:r>
              <a:rPr lang="en-US" sz="1800" dirty="0"/>
              <a:t> </a:t>
            </a:r>
            <a:r>
              <a:rPr lang="en-US" sz="1800" dirty="0" err="1"/>
              <a:t>similari</a:t>
            </a:r>
            <a:r>
              <a:rPr lang="en-US" sz="1800" dirty="0"/>
              <a:t> </a:t>
            </a:r>
            <a:r>
              <a:rPr lang="en-US" sz="1800" dirty="0" err="1"/>
              <a:t>mai</a:t>
            </a:r>
            <a:r>
              <a:rPr lang="en-US" sz="1800" dirty="0"/>
              <a:t> mare </a:t>
            </a:r>
            <a:r>
              <a:rPr lang="en-US" sz="1800" dirty="0" err="1"/>
              <a:t>decat</a:t>
            </a:r>
            <a:r>
              <a:rPr lang="en-US" sz="1800" dirty="0"/>
              <a:t> o </a:t>
            </a:r>
            <a:r>
              <a:rPr lang="en-US" sz="1800" dirty="0" err="1"/>
              <a:t>valoare</a:t>
            </a:r>
            <a:r>
              <a:rPr lang="en-US" sz="1800" dirty="0"/>
              <a:t> data </a:t>
            </a:r>
            <a:r>
              <a:rPr lang="en-US" sz="1800" dirty="0" err="1"/>
              <a:t>atunci</a:t>
            </a:r>
            <a:r>
              <a:rPr lang="en-US" sz="1800" dirty="0"/>
              <a:t> in </a:t>
            </a:r>
            <a:r>
              <a:rPr lang="en-US" sz="1800" dirty="0" err="1"/>
              <a:t>ele</a:t>
            </a:r>
            <a:r>
              <a:rPr lang="en-US" sz="1800" dirty="0"/>
              <a:t> </a:t>
            </a:r>
            <a:r>
              <a:rPr lang="en-US" sz="1800" dirty="0" err="1"/>
              <a:t>contin</a:t>
            </a:r>
            <a:r>
              <a:rPr lang="en-US" sz="1800" dirty="0"/>
              <a:t> </a:t>
            </a:r>
            <a:r>
              <a:rPr lang="en-US" sz="1800" dirty="0" err="1"/>
              <a:t>acelasi</a:t>
            </a:r>
            <a:r>
              <a:rPr lang="en-US" sz="1800" dirty="0"/>
              <a:t> </a:t>
            </a:r>
            <a:r>
              <a:rPr lang="en-US" sz="1800" dirty="0" err="1"/>
              <a:t>obiect</a:t>
            </a:r>
            <a:r>
              <a:rPr lang="en-US" sz="1800" dirty="0"/>
              <a:t> </a:t>
            </a:r>
            <a:r>
              <a:rPr lang="en-US" sz="1800" dirty="0" err="1"/>
              <a:t>si</a:t>
            </a:r>
            <a:r>
              <a:rPr lang="en-US" sz="1800" dirty="0"/>
              <a:t> sunt considerate </a:t>
            </a:r>
            <a:r>
              <a:rPr lang="en-US" sz="1800" dirty="0" err="1"/>
              <a:t>similare</a:t>
            </a:r>
            <a:r>
              <a:rPr lang="en-US" sz="1800" dirty="0"/>
              <a:t>.</a:t>
            </a:r>
          </a:p>
          <a:p>
            <a:pPr marL="3240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9E3381-EF17-EB31-AF19-C9F5C2AAA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395" y="1092330"/>
            <a:ext cx="3876675" cy="2495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64AE17-3457-C1AB-783A-9EE3DE525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970" y="3919075"/>
            <a:ext cx="38481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0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18BB-92A9-B07C-2CF1-3893D76E6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60113"/>
            <a:ext cx="11029616" cy="1188720"/>
          </a:xfrm>
        </p:spPr>
        <p:txBody>
          <a:bodyPr/>
          <a:lstStyle/>
          <a:p>
            <a:r>
              <a:rPr lang="en-US" dirty="0" err="1"/>
              <a:t>Metoda</a:t>
            </a:r>
            <a:r>
              <a:rPr lang="en-US" dirty="0"/>
              <a:t> 3.1 – Harris corner detector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F9FCA-6FD2-4AB5-7518-8701FABFDC88}"/>
              </a:ext>
            </a:extLst>
          </p:cNvPr>
          <p:cNvSpPr txBox="1"/>
          <p:nvPr/>
        </p:nvSpPr>
        <p:spPr>
          <a:xfrm>
            <a:off x="655888" y="1748833"/>
            <a:ext cx="106276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varianta</a:t>
            </a:r>
            <a:r>
              <a:rPr lang="en-US" dirty="0"/>
              <a:t> de </a:t>
            </a:r>
            <a:r>
              <a:rPr lang="en-US" dirty="0" err="1"/>
              <a:t>solutie</a:t>
            </a:r>
            <a:r>
              <a:rPr lang="en-US" dirty="0"/>
              <a:t> care </a:t>
            </a:r>
            <a:r>
              <a:rPr lang="en-US" dirty="0" err="1"/>
              <a:t>foloseste</a:t>
            </a:r>
            <a:r>
              <a:rPr lang="en-US" dirty="0"/>
              <a:t> ca </a:t>
            </a:r>
            <a:r>
              <a:rPr lang="en-US" dirty="0" err="1"/>
              <a:t>metoda</a:t>
            </a:r>
            <a:r>
              <a:rPr lang="en-US" dirty="0"/>
              <a:t> Image marching am ales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implementam</a:t>
            </a:r>
            <a:r>
              <a:rPr lang="en-US" dirty="0"/>
              <a:t> un detector Harris corner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realiza</a:t>
            </a:r>
            <a:r>
              <a:rPr lang="en-US" dirty="0"/>
              <a:t> PAS 1 </a:t>
            </a:r>
            <a:r>
              <a:rPr lang="en-US" dirty="0" err="1"/>
              <a:t>descris</a:t>
            </a:r>
            <a:r>
              <a:rPr lang="en-US" dirty="0"/>
              <a:t> anterior. Output-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acestui</a:t>
            </a:r>
            <a:r>
              <a:rPr lang="en-US" dirty="0"/>
              <a:t> detector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vectorul</a:t>
            </a:r>
            <a:r>
              <a:rPr lang="en-US" dirty="0"/>
              <a:t> de </a:t>
            </a:r>
            <a:r>
              <a:rPr lang="en-US" dirty="0" err="1"/>
              <a:t>puncte</a:t>
            </a:r>
            <a:r>
              <a:rPr lang="en-US" dirty="0"/>
              <a:t> “</a:t>
            </a:r>
            <a:r>
              <a:rPr lang="en-US" dirty="0" err="1"/>
              <a:t>cheie</a:t>
            </a:r>
            <a:r>
              <a:rPr lang="en-US" dirty="0"/>
              <a:t>” </a:t>
            </a:r>
            <a:r>
              <a:rPr lang="en-US" dirty="0" err="1"/>
              <a:t>detectate</a:t>
            </a:r>
            <a:r>
              <a:rPr lang="en-U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In </a:t>
            </a:r>
            <a:r>
              <a:rPr lang="en-US" dirty="0" err="1"/>
              <a:t>continuare</a:t>
            </a:r>
            <a:r>
              <a:rPr lang="en-US" dirty="0"/>
              <a:t>, pe </a:t>
            </a:r>
            <a:r>
              <a:rPr lang="en-US" dirty="0" err="1"/>
              <a:t>baza</a:t>
            </a:r>
            <a:r>
              <a:rPr lang="en-US" dirty="0"/>
              <a:t> output-</a:t>
            </a:r>
            <a:r>
              <a:rPr lang="en-US" dirty="0" err="1"/>
              <a:t>ului</a:t>
            </a:r>
            <a:r>
              <a:rPr lang="en-US" dirty="0"/>
              <a:t> </a:t>
            </a:r>
            <a:r>
              <a:rPr lang="en-US" dirty="0" err="1"/>
              <a:t>furnizat</a:t>
            </a:r>
            <a:r>
              <a:rPr lang="en-US" dirty="0"/>
              <a:t> de detector, se </a:t>
            </a:r>
            <a:r>
              <a:rPr lang="en-US" dirty="0" err="1"/>
              <a:t>construieste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de local descriptors, </a:t>
            </a:r>
            <a:r>
              <a:rPr lang="en-US" dirty="0" err="1"/>
              <a:t>calculand</a:t>
            </a:r>
            <a:r>
              <a:rPr lang="en-US" dirty="0"/>
              <a:t> </a:t>
            </a:r>
            <a:r>
              <a:rPr lang="en-US" dirty="0" err="1"/>
              <a:t>gradientul</a:t>
            </a:r>
            <a:r>
              <a:rPr lang="en-US" dirty="0"/>
              <a:t>, </a:t>
            </a:r>
            <a:r>
              <a:rPr lang="en-US" dirty="0" err="1"/>
              <a:t>orientarea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magnitudinea</a:t>
            </a:r>
            <a:r>
              <a:rPr lang="en-US" dirty="0"/>
              <a:t> pe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portiune</a:t>
            </a:r>
            <a:r>
              <a:rPr lang="en-US" dirty="0"/>
              <a:t> din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tuturor</a:t>
            </a:r>
            <a:r>
              <a:rPr lang="en-US" dirty="0"/>
              <a:t> </a:t>
            </a:r>
            <a:r>
              <a:rPr lang="en-US" dirty="0" err="1"/>
              <a:t>punctelor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 </a:t>
            </a:r>
            <a:r>
              <a:rPr lang="en-US" dirty="0" err="1"/>
              <a:t>detectate</a:t>
            </a:r>
            <a:r>
              <a:rPr lang="en-U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In final, se </a:t>
            </a:r>
            <a:r>
              <a:rPr lang="en-US" dirty="0" err="1"/>
              <a:t>compara</a:t>
            </a:r>
            <a:r>
              <a:rPr lang="en-US" dirty="0"/>
              <a:t> </a:t>
            </a:r>
            <a:r>
              <a:rPr lang="en-US" dirty="0" err="1"/>
              <a:t>tabelele</a:t>
            </a:r>
            <a:r>
              <a:rPr lang="en-US" dirty="0"/>
              <a:t> de local descriptors a </a:t>
            </a:r>
            <a:r>
              <a:rPr lang="en-US" dirty="0" err="1"/>
              <a:t>celor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074BCB-5DC8-8D7C-3A6B-0A7DE80B6EBF}"/>
              </a:ext>
            </a:extLst>
          </p:cNvPr>
          <p:cNvSpPr txBox="1"/>
          <p:nvPr/>
        </p:nvSpPr>
        <p:spPr>
          <a:xfrm>
            <a:off x="870012" y="4063697"/>
            <a:ext cx="46696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Avantaje</a:t>
            </a:r>
            <a:endParaRPr lang="en-US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B050"/>
                </a:solidFill>
              </a:rPr>
              <a:t>Detecteaza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similaritatea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tinand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cont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si</a:t>
            </a:r>
            <a:r>
              <a:rPr lang="en-US" b="1" dirty="0">
                <a:solidFill>
                  <a:srgbClr val="00B050"/>
                </a:solidFill>
              </a:rPr>
              <a:t> de </a:t>
            </a:r>
            <a:r>
              <a:rPr lang="en-US" b="1" dirty="0" err="1">
                <a:solidFill>
                  <a:srgbClr val="00B050"/>
                </a:solidFill>
              </a:rPr>
              <a:t>obiectele</a:t>
            </a:r>
            <a:r>
              <a:rPr lang="en-US" b="1" dirty="0">
                <a:solidFill>
                  <a:srgbClr val="00B050"/>
                </a:solidFill>
              </a:rPr>
              <a:t> care apar in </a:t>
            </a:r>
            <a:r>
              <a:rPr lang="en-US" b="1" dirty="0" err="1">
                <a:solidFill>
                  <a:srgbClr val="00B050"/>
                </a:solidFill>
              </a:rPr>
              <a:t>imagini</a:t>
            </a:r>
            <a:r>
              <a:rPr lang="en-US" b="1" dirty="0">
                <a:solidFill>
                  <a:srgbClr val="00B050"/>
                </a:solidFill>
              </a:rPr>
              <a:t>, </a:t>
            </a:r>
            <a:r>
              <a:rPr lang="en-US" b="1" dirty="0" err="1">
                <a:solidFill>
                  <a:srgbClr val="00B050"/>
                </a:solidFill>
              </a:rPr>
              <a:t>chiar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daca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contrastul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si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luminozitatea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difera</a:t>
            </a:r>
            <a:r>
              <a:rPr lang="en-US" b="1" dirty="0">
                <a:solidFill>
                  <a:srgbClr val="00B05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Robust, </a:t>
            </a:r>
            <a:r>
              <a:rPr lang="en-US" b="1" dirty="0" err="1">
                <a:solidFill>
                  <a:srgbClr val="00B050"/>
                </a:solidFill>
              </a:rPr>
              <a:t>complet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15429-81A3-95C1-F2F1-047BA692E80D}"/>
              </a:ext>
            </a:extLst>
          </p:cNvPr>
          <p:cNvSpPr txBox="1"/>
          <p:nvPr/>
        </p:nvSpPr>
        <p:spPr>
          <a:xfrm>
            <a:off x="6459461" y="4063697"/>
            <a:ext cx="50457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Dezavantaje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0000"/>
                </a:solidFill>
              </a:rPr>
              <a:t>Implementarea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este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mai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complexa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0000"/>
                </a:solidFill>
              </a:rPr>
              <a:t>Relativ</a:t>
            </a:r>
            <a:r>
              <a:rPr lang="en-US" b="1" dirty="0">
                <a:solidFill>
                  <a:srgbClr val="FF0000"/>
                </a:solidFill>
              </a:rPr>
              <a:t> lent pe </a:t>
            </a:r>
            <a:r>
              <a:rPr lang="en-US" b="1" dirty="0" err="1">
                <a:solidFill>
                  <a:srgbClr val="FF0000"/>
                </a:solidFill>
              </a:rPr>
              <a:t>imagini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sursa</a:t>
            </a:r>
            <a:r>
              <a:rPr lang="en-US" b="1" dirty="0">
                <a:solidFill>
                  <a:srgbClr val="FF0000"/>
                </a:solidFill>
              </a:rPr>
              <a:t> de </a:t>
            </a:r>
            <a:r>
              <a:rPr lang="en-US" b="1" dirty="0" err="1">
                <a:solidFill>
                  <a:srgbClr val="FF0000"/>
                </a:solidFill>
              </a:rPr>
              <a:t>dimensiuni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mari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541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D6FA3-80DA-6452-6FD1-B28B81280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/>
              <a:t>Rezultate</a:t>
            </a:r>
            <a:r>
              <a:rPr lang="en-US" sz="4000" b="1" dirty="0"/>
              <a:t> </a:t>
            </a:r>
            <a:r>
              <a:rPr lang="en-US" sz="4000" b="1" dirty="0" err="1"/>
              <a:t>metoda</a:t>
            </a:r>
            <a:r>
              <a:rPr lang="en-US" sz="4000" b="1" dirty="0"/>
              <a:t> 3.1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DC9B2-C9C1-5FED-1C07-675176BF5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0915" y="1617075"/>
            <a:ext cx="4847789" cy="2347708"/>
          </a:xfrm>
        </p:spPr>
        <p:txBody>
          <a:bodyPr>
            <a:normAutofit/>
          </a:bodyPr>
          <a:lstStyle/>
          <a:p>
            <a:pPr marL="160020" indent="-160020" defTabSz="640080">
              <a:spcBef>
                <a:spcPts val="700"/>
              </a:spcBef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intre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dog1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dog2 :11.84 good matches</a:t>
            </a:r>
          </a:p>
          <a:p>
            <a:pPr marL="160020" indent="-160020" defTabSz="640080">
              <a:spcBef>
                <a:spcPts val="700"/>
              </a:spcBef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intre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dog2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dog3: 16.91 good matches</a:t>
            </a:r>
          </a:p>
          <a:p>
            <a:pPr marL="160020" indent="-160020" defTabSz="640080">
              <a:spcBef>
                <a:spcPts val="700"/>
              </a:spcBef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intre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dog2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dog12: 13.66 good matches</a:t>
            </a:r>
          </a:p>
          <a:p>
            <a:pPr marL="160020" indent="-160020" defTabSz="640080">
              <a:spcBef>
                <a:spcPts val="700"/>
              </a:spcBef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intre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dog2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dog4: 10.3 good matches</a:t>
            </a:r>
          </a:p>
          <a:p>
            <a:pPr marL="160020" indent="-160020" defTabSz="640080">
              <a:spcBef>
                <a:spcPts val="700"/>
              </a:spcBef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intre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v2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v3: 6.27 good matches</a:t>
            </a:r>
          </a:p>
          <a:p>
            <a:pPr marL="160020" indent="-160020" defTabSz="640080">
              <a:spcBef>
                <a:spcPts val="700"/>
              </a:spcBef>
            </a:pP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intre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v3 </a:t>
            </a:r>
            <a:r>
              <a:rPr lang="en-US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v4:: 12.8 good matches</a:t>
            </a:r>
          </a:p>
          <a:p>
            <a:pPr marL="160020" indent="-160020" defTabSz="640080">
              <a:spcBef>
                <a:spcPts val="700"/>
              </a:spcBef>
            </a:pPr>
            <a:endParaRPr lang="en-US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60020" indent="-160020" defTabSz="640080">
              <a:spcBef>
                <a:spcPts val="700"/>
              </a:spcBef>
            </a:pPr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900" dirty="0"/>
          </a:p>
        </p:txBody>
      </p:sp>
      <p:pic>
        <p:nvPicPr>
          <p:cNvPr id="5" name="Picture 4" descr="A dog running on grass&#10;&#10;Description automatically generated with low confidence">
            <a:extLst>
              <a:ext uri="{FF2B5EF4-FFF2-40B4-BE49-F238E27FC236}">
                <a16:creationId xmlns:a16="http://schemas.microsoft.com/office/drawing/2014/main" id="{38C73FCA-2D23-5428-3968-B6241C97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002" y="4465207"/>
            <a:ext cx="2611744" cy="1653631"/>
          </a:xfrm>
          <a:prstGeom prst="rect">
            <a:avLst/>
          </a:prstGeom>
        </p:spPr>
      </p:pic>
      <p:pic>
        <p:nvPicPr>
          <p:cNvPr id="8" name="Picture 7" descr="A picture containing dog, grass, mammal&#10;&#10;Description automatically generated">
            <a:extLst>
              <a:ext uri="{FF2B5EF4-FFF2-40B4-BE49-F238E27FC236}">
                <a16:creationId xmlns:a16="http://schemas.microsoft.com/office/drawing/2014/main" id="{FCEE12C4-C2B1-97FB-EB5C-D697203D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6" y="4465207"/>
            <a:ext cx="2584245" cy="1653631"/>
          </a:xfrm>
          <a:prstGeom prst="rect">
            <a:avLst/>
          </a:prstGeom>
        </p:spPr>
      </p:pic>
      <p:pic>
        <p:nvPicPr>
          <p:cNvPr id="10" name="Picture 9" descr="A dog standing on its hind legs&#10;&#10;Description automatically generated with low confidence">
            <a:extLst>
              <a:ext uri="{FF2B5EF4-FFF2-40B4-BE49-F238E27FC236}">
                <a16:creationId xmlns:a16="http://schemas.microsoft.com/office/drawing/2014/main" id="{A584429B-F10B-FC74-FE5B-91A69607F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1" y="4467606"/>
            <a:ext cx="2596872" cy="1651232"/>
          </a:xfrm>
          <a:prstGeom prst="rect">
            <a:avLst/>
          </a:prstGeom>
        </p:spPr>
      </p:pic>
      <p:pic>
        <p:nvPicPr>
          <p:cNvPr id="12" name="Picture 11" descr="A dog standing on grass&#10;&#10;Description automatically generated with medium confidence">
            <a:extLst>
              <a:ext uri="{FF2B5EF4-FFF2-40B4-BE49-F238E27FC236}">
                <a16:creationId xmlns:a16="http://schemas.microsoft.com/office/drawing/2014/main" id="{F34C4363-5754-9E58-CF24-135ADF611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168" y="4467606"/>
            <a:ext cx="2584245" cy="1651232"/>
          </a:xfrm>
          <a:prstGeom prst="rect">
            <a:avLst/>
          </a:prstGeom>
        </p:spPr>
      </p:pic>
      <p:pic>
        <p:nvPicPr>
          <p:cNvPr id="14" name="Picture 13" descr="A picture containing mammal, blurry&#10;&#10;Description automatically generated">
            <a:extLst>
              <a:ext uri="{FF2B5EF4-FFF2-40B4-BE49-F238E27FC236}">
                <a16:creationId xmlns:a16="http://schemas.microsoft.com/office/drawing/2014/main" id="{C372FE6C-C009-90F8-6804-FCC2CC3F7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020" y="1399238"/>
            <a:ext cx="1561855" cy="2466792"/>
          </a:xfrm>
          <a:prstGeom prst="rect">
            <a:avLst/>
          </a:prstGeom>
        </p:spPr>
      </p:pic>
      <p:pic>
        <p:nvPicPr>
          <p:cNvPr id="16" name="Picture 15" descr="A painting of a person holding a cat&#10;&#10;Description automatically generated">
            <a:extLst>
              <a:ext uri="{FF2B5EF4-FFF2-40B4-BE49-F238E27FC236}">
                <a16:creationId xmlns:a16="http://schemas.microsoft.com/office/drawing/2014/main" id="{8E985928-2D20-9965-90C6-B4F0D9A986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227" y="1526941"/>
            <a:ext cx="1633486" cy="2425971"/>
          </a:xfrm>
          <a:prstGeom prst="rect">
            <a:avLst/>
          </a:prstGeom>
        </p:spPr>
      </p:pic>
      <p:pic>
        <p:nvPicPr>
          <p:cNvPr id="18" name="Picture 17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4F66BAE9-68F1-CEFB-93C2-B2B9EB3AE4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314" y="1515993"/>
            <a:ext cx="1618312" cy="24478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D27F93B-8EE0-461F-0F07-E23D9BC630D7}"/>
              </a:ext>
            </a:extLst>
          </p:cNvPr>
          <p:cNvSpPr txBox="1"/>
          <p:nvPr/>
        </p:nvSpPr>
        <p:spPr>
          <a:xfrm>
            <a:off x="6926094" y="6118838"/>
            <a:ext cx="167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dog2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A645E-F96C-7384-1158-DEA0CA1A125C}"/>
              </a:ext>
            </a:extLst>
          </p:cNvPr>
          <p:cNvSpPr txBox="1"/>
          <p:nvPr/>
        </p:nvSpPr>
        <p:spPr>
          <a:xfrm>
            <a:off x="9577906" y="384686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EC64C4-EE3B-00FB-FC83-321BF65D2ECF}"/>
              </a:ext>
            </a:extLst>
          </p:cNvPr>
          <p:cNvSpPr txBox="1"/>
          <p:nvPr/>
        </p:nvSpPr>
        <p:spPr>
          <a:xfrm>
            <a:off x="9874567" y="611747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8A0E16-1C26-1094-CF6F-CEC4B6C9D074}"/>
              </a:ext>
            </a:extLst>
          </p:cNvPr>
          <p:cNvSpPr txBox="1"/>
          <p:nvPr/>
        </p:nvSpPr>
        <p:spPr>
          <a:xfrm>
            <a:off x="4166463" y="611747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12F09-3CB5-24BC-98EB-31FEDCEED3BC}"/>
              </a:ext>
            </a:extLst>
          </p:cNvPr>
          <p:cNvSpPr txBox="1"/>
          <p:nvPr/>
        </p:nvSpPr>
        <p:spPr>
          <a:xfrm>
            <a:off x="1008741" y="611747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772075-5EC5-9D36-EF7A-03D2F35F5C1C}"/>
              </a:ext>
            </a:extLst>
          </p:cNvPr>
          <p:cNvSpPr txBox="1"/>
          <p:nvPr/>
        </p:nvSpPr>
        <p:spPr>
          <a:xfrm>
            <a:off x="793160" y="3953161"/>
            <a:ext cx="79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E98F7D-787A-CD38-36B9-C0589FD79A49}"/>
              </a:ext>
            </a:extLst>
          </p:cNvPr>
          <p:cNvSpPr txBox="1"/>
          <p:nvPr/>
        </p:nvSpPr>
        <p:spPr>
          <a:xfrm>
            <a:off x="2809273" y="3967081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</p:spTree>
    <p:extLst>
      <p:ext uri="{BB962C8B-B14F-4D97-AF65-F5344CB8AC3E}">
        <p14:creationId xmlns:p14="http://schemas.microsoft.com/office/powerpoint/2010/main" val="92612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502BF-D5FB-2193-92E8-14BBCEFFE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05" y="255458"/>
            <a:ext cx="12943643" cy="1325563"/>
          </a:xfrm>
        </p:spPr>
        <p:txBody>
          <a:bodyPr>
            <a:normAutofit/>
          </a:bodyPr>
          <a:lstStyle/>
          <a:p>
            <a:r>
              <a:rPr lang="en-US" sz="4200" dirty="0" err="1"/>
              <a:t>Metoda</a:t>
            </a:r>
            <a:r>
              <a:rPr lang="en-US" sz="4200" dirty="0"/>
              <a:t> 3.2 ORB (Oriented FAST and Rotated BRIEF)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758BAC-D323-A05A-9ACB-6C0ECDAC5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05" y="1384076"/>
            <a:ext cx="11206274" cy="2032706"/>
          </a:xfrm>
        </p:spPr>
        <p:txBody>
          <a:bodyPr>
            <a:normAutofit/>
          </a:bodyPr>
          <a:lstStyle/>
          <a:p>
            <a:r>
              <a:rPr lang="en-US" sz="1800" dirty="0"/>
              <a:t>ORB </a:t>
            </a:r>
            <a:r>
              <a:rPr lang="en-US" sz="1800" dirty="0" err="1"/>
              <a:t>foloseste</a:t>
            </a:r>
            <a:r>
              <a:rPr lang="en-US" sz="1800" dirty="0"/>
              <a:t> ca detector </a:t>
            </a:r>
            <a:r>
              <a:rPr lang="en-US" sz="1800" dirty="0" err="1"/>
              <a:t>pentru</a:t>
            </a:r>
            <a:r>
              <a:rPr lang="en-US" sz="1800" dirty="0"/>
              <a:t> </a:t>
            </a:r>
            <a:r>
              <a:rPr lang="en-US" sz="1800" dirty="0" err="1"/>
              <a:t>identificarea</a:t>
            </a:r>
            <a:r>
              <a:rPr lang="en-US" sz="1800" dirty="0"/>
              <a:t> </a:t>
            </a:r>
            <a:r>
              <a:rPr lang="en-US" sz="1800" dirty="0" err="1"/>
              <a:t>punctelor</a:t>
            </a:r>
            <a:r>
              <a:rPr lang="en-US" sz="1800" dirty="0"/>
              <a:t> </a:t>
            </a:r>
            <a:r>
              <a:rPr lang="en-US" sz="1800" dirty="0" err="1"/>
              <a:t>cheie</a:t>
            </a:r>
            <a:r>
              <a:rPr lang="en-US" sz="1800" dirty="0"/>
              <a:t> </a:t>
            </a:r>
            <a:r>
              <a:rPr lang="en-US" sz="1800" dirty="0" err="1"/>
              <a:t>algoritmul</a:t>
            </a:r>
            <a:r>
              <a:rPr lang="en-US" sz="1800" dirty="0"/>
              <a:t> FAST </a:t>
            </a:r>
            <a:r>
              <a:rPr lang="en-US" sz="1800" b="0" i="0" dirty="0">
                <a:effectLst/>
                <a:latin typeface="Söhne"/>
              </a:rPr>
              <a:t>(Features from Accelerated Segment Test).</a:t>
            </a:r>
          </a:p>
          <a:p>
            <a:r>
              <a:rPr lang="en-US" sz="1800" dirty="0" err="1">
                <a:latin typeface="Söhne"/>
              </a:rPr>
              <a:t>Pentru</a:t>
            </a:r>
            <a:r>
              <a:rPr lang="en-US" sz="1800" dirty="0">
                <a:latin typeface="Söhne"/>
              </a:rPr>
              <a:t> </a:t>
            </a:r>
            <a:r>
              <a:rPr lang="en-US" sz="1800" dirty="0" err="1">
                <a:latin typeface="Söhne"/>
              </a:rPr>
              <a:t>punctele</a:t>
            </a:r>
            <a:r>
              <a:rPr lang="en-US" sz="1800" dirty="0">
                <a:latin typeface="Söhne"/>
              </a:rPr>
              <a:t> </a:t>
            </a:r>
            <a:r>
              <a:rPr lang="en-US" sz="1800" dirty="0" err="1">
                <a:latin typeface="Söhne"/>
              </a:rPr>
              <a:t>detectate</a:t>
            </a:r>
            <a:r>
              <a:rPr lang="en-US" sz="1800" dirty="0">
                <a:latin typeface="Söhne"/>
              </a:rPr>
              <a:t> se </a:t>
            </a:r>
            <a:r>
              <a:rPr lang="en-US" sz="1800" dirty="0" err="1">
                <a:latin typeface="Söhne"/>
              </a:rPr>
              <a:t>construiesc</a:t>
            </a:r>
            <a:r>
              <a:rPr lang="en-US" sz="1800" dirty="0">
                <a:latin typeface="Söhne"/>
              </a:rPr>
              <a:t> </a:t>
            </a:r>
            <a:r>
              <a:rPr lang="en-US" sz="1800" dirty="0" err="1">
                <a:latin typeface="Söhne"/>
              </a:rPr>
              <a:t>descriptori</a:t>
            </a:r>
            <a:r>
              <a:rPr lang="en-US" sz="1800" dirty="0">
                <a:latin typeface="Söhne"/>
              </a:rPr>
              <a:t> de tip BRIEF (Binary Robust Independent Elementary Features). </a:t>
            </a:r>
            <a:r>
              <a:rPr lang="en-US" sz="1800" dirty="0" err="1">
                <a:latin typeface="Söhne"/>
              </a:rPr>
              <a:t>Spre</a:t>
            </a:r>
            <a:r>
              <a:rPr lang="en-US" sz="1800" dirty="0">
                <a:latin typeface="Söhne"/>
              </a:rPr>
              <a:t> </a:t>
            </a:r>
            <a:r>
              <a:rPr lang="en-US" sz="1800" dirty="0" err="1">
                <a:latin typeface="Söhne"/>
              </a:rPr>
              <a:t>deosebire</a:t>
            </a:r>
            <a:r>
              <a:rPr lang="en-US" sz="1800" dirty="0">
                <a:latin typeface="Söhne"/>
              </a:rPr>
              <a:t> de </a:t>
            </a:r>
            <a:r>
              <a:rPr lang="en-US" sz="1800" dirty="0" err="1">
                <a:latin typeface="Söhne"/>
              </a:rPr>
              <a:t>descriptoarele</a:t>
            </a:r>
            <a:r>
              <a:rPr lang="en-US" sz="1800" dirty="0">
                <a:latin typeface="Söhne"/>
              </a:rPr>
              <a:t> </a:t>
            </a:r>
            <a:r>
              <a:rPr lang="en-US" sz="1800" dirty="0" err="1">
                <a:latin typeface="Söhne"/>
              </a:rPr>
              <a:t>tradiționale</a:t>
            </a:r>
            <a:r>
              <a:rPr lang="en-US" sz="1800" dirty="0">
                <a:latin typeface="Söhne"/>
              </a:rPr>
              <a:t> de </a:t>
            </a:r>
            <a:r>
              <a:rPr lang="en-US" sz="1800" dirty="0" err="1">
                <a:latin typeface="Söhne"/>
              </a:rPr>
              <a:t>caracteristici</a:t>
            </a:r>
            <a:r>
              <a:rPr lang="en-US" sz="1800" dirty="0">
                <a:latin typeface="Söhne"/>
              </a:rPr>
              <a:t> care </a:t>
            </a:r>
            <a:r>
              <a:rPr lang="en-US" sz="1800" dirty="0" err="1">
                <a:latin typeface="Söhne"/>
              </a:rPr>
              <a:t>folosesc</a:t>
            </a:r>
            <a:r>
              <a:rPr lang="en-US" sz="1800" dirty="0">
                <a:latin typeface="Söhne"/>
              </a:rPr>
              <a:t> </a:t>
            </a:r>
            <a:r>
              <a:rPr lang="en-US" sz="1800" dirty="0" err="1">
                <a:latin typeface="Söhne"/>
              </a:rPr>
              <a:t>reprezentări</a:t>
            </a:r>
            <a:r>
              <a:rPr lang="en-US" sz="1800" dirty="0">
                <a:latin typeface="Söhne"/>
              </a:rPr>
              <a:t> cu </a:t>
            </a:r>
            <a:r>
              <a:rPr lang="en-US" sz="1800" dirty="0" err="1">
                <a:latin typeface="Söhne"/>
              </a:rPr>
              <a:t>valori</a:t>
            </a:r>
            <a:r>
              <a:rPr lang="en-US" sz="1800" dirty="0">
                <a:latin typeface="Söhne"/>
              </a:rPr>
              <a:t> </a:t>
            </a:r>
            <a:r>
              <a:rPr lang="en-US" sz="1800" dirty="0" err="1">
                <a:latin typeface="Söhne"/>
              </a:rPr>
              <a:t>reale</a:t>
            </a:r>
            <a:r>
              <a:rPr lang="en-US" sz="1800" dirty="0">
                <a:latin typeface="Söhne"/>
              </a:rPr>
              <a:t>, BRIEF </a:t>
            </a:r>
            <a:r>
              <a:rPr lang="en-US" sz="1800" dirty="0" err="1">
                <a:latin typeface="Söhne"/>
              </a:rPr>
              <a:t>reprezintă</a:t>
            </a:r>
            <a:r>
              <a:rPr lang="en-US" sz="1800" dirty="0">
                <a:latin typeface="Söhne"/>
              </a:rPr>
              <a:t> patch-urile de imagine </a:t>
            </a:r>
            <a:r>
              <a:rPr lang="en-US" sz="1800" dirty="0" err="1">
                <a:latin typeface="Söhne"/>
              </a:rPr>
              <a:t>utilizând</a:t>
            </a:r>
            <a:r>
              <a:rPr lang="en-US" sz="1800" dirty="0">
                <a:latin typeface="Söhne"/>
              </a:rPr>
              <a:t> </a:t>
            </a:r>
            <a:r>
              <a:rPr lang="en-US" sz="1800" dirty="0" err="1">
                <a:latin typeface="Söhne"/>
              </a:rPr>
              <a:t>șiruri</a:t>
            </a:r>
            <a:r>
              <a:rPr lang="en-US" sz="1800" dirty="0">
                <a:latin typeface="Söhne"/>
              </a:rPr>
              <a:t> </a:t>
            </a:r>
            <a:r>
              <a:rPr lang="en-US" sz="1800" dirty="0" err="1">
                <a:latin typeface="Söhne"/>
              </a:rPr>
              <a:t>binare</a:t>
            </a:r>
            <a:r>
              <a:rPr lang="en-US" sz="1800" dirty="0">
                <a:latin typeface="Söhne"/>
              </a:rPr>
              <a:t>. </a:t>
            </a:r>
            <a:r>
              <a:rPr lang="en-US" sz="1800" dirty="0" err="1">
                <a:latin typeface="Söhne"/>
              </a:rPr>
              <a:t>Această</a:t>
            </a:r>
            <a:r>
              <a:rPr lang="en-US" sz="1800" dirty="0">
                <a:latin typeface="Söhne"/>
              </a:rPr>
              <a:t> </a:t>
            </a:r>
            <a:r>
              <a:rPr lang="en-US" sz="1800" dirty="0" err="1">
                <a:latin typeface="Söhne"/>
              </a:rPr>
              <a:t>natură</a:t>
            </a:r>
            <a:r>
              <a:rPr lang="en-US" sz="1800" dirty="0">
                <a:latin typeface="Söhne"/>
              </a:rPr>
              <a:t> </a:t>
            </a:r>
            <a:r>
              <a:rPr lang="en-US" sz="1800" dirty="0" err="1">
                <a:latin typeface="Söhne"/>
              </a:rPr>
              <a:t>binară</a:t>
            </a:r>
            <a:r>
              <a:rPr lang="en-US" sz="1800" dirty="0">
                <a:latin typeface="Söhne"/>
              </a:rPr>
              <a:t> </a:t>
            </a:r>
            <a:r>
              <a:rPr lang="en-US" sz="1800" dirty="0" err="1">
                <a:latin typeface="Söhne"/>
              </a:rPr>
              <a:t>oferă</a:t>
            </a:r>
            <a:r>
              <a:rPr lang="en-US" sz="1800" dirty="0">
                <a:latin typeface="Söhne"/>
              </a:rPr>
              <a:t> </a:t>
            </a:r>
            <a:r>
              <a:rPr lang="en-US" sz="1800" dirty="0" err="1">
                <a:latin typeface="Söhne"/>
              </a:rPr>
              <a:t>mai</a:t>
            </a:r>
            <a:r>
              <a:rPr lang="en-US" sz="1800" dirty="0">
                <a:latin typeface="Söhne"/>
              </a:rPr>
              <a:t> </a:t>
            </a:r>
            <a:r>
              <a:rPr lang="en-US" sz="1800" dirty="0" err="1">
                <a:latin typeface="Söhne"/>
              </a:rPr>
              <a:t>multe</a:t>
            </a:r>
            <a:r>
              <a:rPr lang="en-US" sz="1800" dirty="0">
                <a:latin typeface="Söhne"/>
              </a:rPr>
              <a:t> </a:t>
            </a:r>
            <a:r>
              <a:rPr lang="en-US" sz="1800" dirty="0" err="1">
                <a:latin typeface="Söhne"/>
              </a:rPr>
              <a:t>avantaje</a:t>
            </a:r>
            <a:r>
              <a:rPr lang="en-US" sz="1800" dirty="0">
                <a:latin typeface="Söhne"/>
              </a:rPr>
              <a:t>, </a:t>
            </a:r>
            <a:r>
              <a:rPr lang="en-US" sz="1800" dirty="0" err="1">
                <a:latin typeface="Söhne"/>
              </a:rPr>
              <a:t>inclusiv</a:t>
            </a:r>
            <a:r>
              <a:rPr lang="en-US" sz="1800" dirty="0">
                <a:latin typeface="Söhne"/>
              </a:rPr>
              <a:t> </a:t>
            </a:r>
            <a:r>
              <a:rPr lang="en-US" sz="1800" dirty="0" err="1">
                <a:latin typeface="Söhne"/>
              </a:rPr>
              <a:t>compacitate</a:t>
            </a:r>
            <a:r>
              <a:rPr lang="en-US" sz="1800" dirty="0">
                <a:latin typeface="Söhne"/>
              </a:rPr>
              <a:t>, </a:t>
            </a:r>
            <a:r>
              <a:rPr lang="en-US" sz="1800" dirty="0" err="1">
                <a:latin typeface="Söhne"/>
              </a:rPr>
              <a:t>eficiență</a:t>
            </a:r>
            <a:r>
              <a:rPr lang="en-US" sz="1800" dirty="0">
                <a:latin typeface="Söhne"/>
              </a:rPr>
              <a:t> </a:t>
            </a:r>
            <a:r>
              <a:rPr lang="en-US" sz="1800" dirty="0" err="1">
                <a:latin typeface="Söhne"/>
              </a:rPr>
              <a:t>și</a:t>
            </a:r>
            <a:r>
              <a:rPr lang="en-US" sz="1800" dirty="0">
                <a:latin typeface="Söhne"/>
              </a:rPr>
              <a:t> </a:t>
            </a:r>
            <a:r>
              <a:rPr lang="en-US" sz="1800" dirty="0" err="1">
                <a:latin typeface="Söhne"/>
              </a:rPr>
              <a:t>rezistență</a:t>
            </a:r>
            <a:r>
              <a:rPr lang="en-US" sz="1800" dirty="0">
                <a:latin typeface="Söhne"/>
              </a:rPr>
              <a:t> la </a:t>
            </a:r>
            <a:r>
              <a:rPr lang="en-US" sz="1800" dirty="0" err="1">
                <a:latin typeface="Söhne"/>
              </a:rPr>
              <a:t>zgomot</a:t>
            </a:r>
            <a:r>
              <a:rPr lang="en-US" sz="1800" dirty="0">
                <a:latin typeface="Söhne"/>
              </a:rPr>
              <a:t>.</a:t>
            </a:r>
            <a:endParaRPr lang="en-US" sz="1800" b="0" i="0" dirty="0">
              <a:effectLst/>
              <a:latin typeface="Söhne"/>
            </a:endParaRPr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A503D-60FD-BF35-09D1-238312E24827}"/>
              </a:ext>
            </a:extLst>
          </p:cNvPr>
          <p:cNvSpPr txBox="1"/>
          <p:nvPr/>
        </p:nvSpPr>
        <p:spPr>
          <a:xfrm>
            <a:off x="256484" y="3303185"/>
            <a:ext cx="622122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00B050"/>
                </a:solidFill>
              </a:rPr>
              <a:t>Avantaje</a:t>
            </a:r>
            <a:r>
              <a:rPr lang="en-US" sz="1600" b="1" dirty="0">
                <a:solidFill>
                  <a:srgbClr val="00B05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ORB </a:t>
            </a:r>
            <a:r>
              <a:rPr lang="en-US" sz="1600" b="1" dirty="0" err="1">
                <a:solidFill>
                  <a:srgbClr val="00B050"/>
                </a:solidFill>
              </a:rPr>
              <a:t>este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en-US" sz="1600" b="1" dirty="0" err="1">
                <a:solidFill>
                  <a:srgbClr val="00B050"/>
                </a:solidFill>
              </a:rPr>
              <a:t>capabil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en-US" sz="1600" b="1" dirty="0" err="1">
                <a:solidFill>
                  <a:srgbClr val="00B050"/>
                </a:solidFill>
              </a:rPr>
              <a:t>să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en-US" sz="1600" b="1" dirty="0" err="1">
                <a:solidFill>
                  <a:srgbClr val="00B050"/>
                </a:solidFill>
              </a:rPr>
              <a:t>ofere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en-US" sz="1600" b="1" dirty="0" err="1">
                <a:solidFill>
                  <a:srgbClr val="00B050"/>
                </a:solidFill>
              </a:rPr>
              <a:t>invarianță</a:t>
            </a:r>
            <a:r>
              <a:rPr lang="en-US" sz="1600" b="1" dirty="0">
                <a:solidFill>
                  <a:srgbClr val="00B050"/>
                </a:solidFill>
              </a:rPr>
              <a:t> la </a:t>
            </a:r>
            <a:r>
              <a:rPr lang="en-US" sz="1600" b="1" dirty="0" err="1">
                <a:solidFill>
                  <a:srgbClr val="00B050"/>
                </a:solidFill>
              </a:rPr>
              <a:t>rotații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en-US" sz="1600" b="1" dirty="0" err="1">
                <a:solidFill>
                  <a:srgbClr val="00B050"/>
                </a:solidFill>
              </a:rPr>
              <a:t>și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en-US" sz="1600" b="1" dirty="0" err="1">
                <a:solidFill>
                  <a:srgbClr val="00B050"/>
                </a:solidFill>
              </a:rPr>
              <a:t>scală</a:t>
            </a:r>
            <a:endParaRPr lang="en-US" sz="1600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Eficiență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computațională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: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Algoritmul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ORB a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fost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proiectat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pentru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a fi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eficient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din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punct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de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vedere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computațional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.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Utilizează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tehnici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și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optimizări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specifice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pentru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a reduce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timpul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de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procesare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.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Descriptorul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BRIEF,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fiind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reprezentat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prin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șiruri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binare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,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permite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calcule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rapide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de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similaritate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între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caracteristici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utilizând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operații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pe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biți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(bitwise operations)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și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distanța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Hamming.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Compactitate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: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Descrierea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caracteristicilor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în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format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binar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conduce la o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reprezentare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compactă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a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acestora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.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Aceasta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permite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economisirea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de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spațiu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în</a:t>
            </a:r>
            <a:r>
              <a:rPr lang="en-US" sz="1600" b="1" i="0" dirty="0">
                <a:solidFill>
                  <a:srgbClr val="00B05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00B050"/>
                </a:solidFill>
                <a:effectLst/>
                <a:latin typeface="Söhne"/>
              </a:rPr>
              <a:t>memorie</a:t>
            </a:r>
            <a:endParaRPr lang="en-US" sz="1600" b="1" i="0" dirty="0">
              <a:solidFill>
                <a:srgbClr val="00B050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8D65DB-7FB1-6967-62C4-772FF488F369}"/>
              </a:ext>
            </a:extLst>
          </p:cNvPr>
          <p:cNvSpPr txBox="1"/>
          <p:nvPr/>
        </p:nvSpPr>
        <p:spPr>
          <a:xfrm>
            <a:off x="6796876" y="3320204"/>
            <a:ext cx="53496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</a:rPr>
              <a:t>Dezavantaje</a:t>
            </a:r>
            <a:r>
              <a:rPr lang="en-US" sz="1600" b="1" dirty="0">
                <a:solidFill>
                  <a:srgbClr val="FF000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Sensibilitate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la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modificări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drastice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de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scală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.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Acest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lucru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poate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duce la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pierderea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detectării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și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corespondențelor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corecte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în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situații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în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care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obiectele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au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dimensiuni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foarte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diferite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în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imagini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i="0" dirty="0">
                <a:solidFill>
                  <a:srgbClr val="FF0000"/>
                </a:solidFill>
                <a:effectLst/>
                <a:latin typeface="Söhne"/>
              </a:rPr>
              <a:t>Sensibilitate la orientare: ORB oferă invarianță la rotație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mare.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Sensibilitate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la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iluminare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: ORB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poate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fi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sensibil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la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variațiile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mari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de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iluminare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din imagine.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Variațiile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bruste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de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iluminare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pot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afecta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detectarea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și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descrierea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corectă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a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punctelor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de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interes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,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ceea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ce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poate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duce la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rezultate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neoptime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în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corespondența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600" b="1" i="0" dirty="0" err="1">
                <a:solidFill>
                  <a:srgbClr val="FF0000"/>
                </a:solidFill>
                <a:effectLst/>
                <a:latin typeface="Söhne"/>
              </a:rPr>
              <a:t>obiectelor</a:t>
            </a:r>
            <a:endParaRPr lang="en-US" sz="1600" b="1" i="0" dirty="0">
              <a:solidFill>
                <a:srgbClr val="FF0000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023187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</TotalTime>
  <Words>957</Words>
  <Application>Microsoft Office PowerPoint</Application>
  <PresentationFormat>Widescreen</PresentationFormat>
  <Paragraphs>79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Söhne</vt:lpstr>
      <vt:lpstr>Wingdings</vt:lpstr>
      <vt:lpstr>Office Theme</vt:lpstr>
      <vt:lpstr>Determinare  similaritatii dintre imagini</vt:lpstr>
      <vt:lpstr>METODA 1 – Mean Squared Error (MSE)</vt:lpstr>
      <vt:lpstr>PowerPoint Presentation</vt:lpstr>
      <vt:lpstr>Metoda 2 – Structural similarity index (SSIM) </vt:lpstr>
      <vt:lpstr>PowerPoint Presentation</vt:lpstr>
      <vt:lpstr>Metoda 3- Image matching</vt:lpstr>
      <vt:lpstr>Metoda 3.1 – Harris corner detector </vt:lpstr>
      <vt:lpstr>Rezultate metoda 3.1</vt:lpstr>
      <vt:lpstr>Metoda 3.2 ORB (Oriented FAST and Rotated BRIEF)</vt:lpstr>
      <vt:lpstr>Rezultate metoda 3.2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Determinare  similaritatii dintre imagini</dc:title>
  <dc:creator>Rebeca David</dc:creator>
  <cp:lastModifiedBy>Rebeca David</cp:lastModifiedBy>
  <cp:revision>16</cp:revision>
  <dcterms:created xsi:type="dcterms:W3CDTF">2023-04-12T17:24:30Z</dcterms:created>
  <dcterms:modified xsi:type="dcterms:W3CDTF">2023-05-10T17:16:16Z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b58b62f-6f94-46bd-8089-18e64b0a9abb_Enabled">
    <vt:lpwstr>true</vt:lpwstr>
  </property>
  <property fmtid="{D5CDD505-2E9C-101B-9397-08002B2CF9AE}" pid="4" name="MSIP_Label_5b58b62f-6f94-46bd-8089-18e64b0a9abb_SetDate">
    <vt:lpwstr>2023-04-12T18:01:16Z</vt:lpwstr>
  </property>
  <property fmtid="{D5CDD505-2E9C-101B-9397-08002B2CF9AE}" pid="5" name="MSIP_Label_5b58b62f-6f94-46bd-8089-18e64b0a9abb_Method">
    <vt:lpwstr>Standard</vt:lpwstr>
  </property>
  <property fmtid="{D5CDD505-2E9C-101B-9397-08002B2CF9AE}" pid="6" name="MSIP_Label_5b58b62f-6f94-46bd-8089-18e64b0a9abb_Name">
    <vt:lpwstr>defa4170-0d19-0005-0004-bc88714345d2</vt:lpwstr>
  </property>
  <property fmtid="{D5CDD505-2E9C-101B-9397-08002B2CF9AE}" pid="7" name="MSIP_Label_5b58b62f-6f94-46bd-8089-18e64b0a9abb_SiteId">
    <vt:lpwstr>a6eb79fa-c4a9-4cce-818d-b85274d15305</vt:lpwstr>
  </property>
  <property fmtid="{D5CDD505-2E9C-101B-9397-08002B2CF9AE}" pid="8" name="MSIP_Label_5b58b62f-6f94-46bd-8089-18e64b0a9abb_ActionId">
    <vt:lpwstr>0179696a-3309-419b-9170-f1275dd05955</vt:lpwstr>
  </property>
  <property fmtid="{D5CDD505-2E9C-101B-9397-08002B2CF9AE}" pid="9" name="MSIP_Label_5b58b62f-6f94-46bd-8089-18e64b0a9abb_ContentBits">
    <vt:lpwstr>0</vt:lpwstr>
  </property>
</Properties>
</file>